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75" r:id="rId7"/>
    <p:sldId id="276" r:id="rId8"/>
    <p:sldId id="260" r:id="rId9"/>
    <p:sldId id="270" r:id="rId10"/>
    <p:sldId id="277" r:id="rId11"/>
    <p:sldId id="271" r:id="rId12"/>
    <p:sldId id="272" r:id="rId13"/>
    <p:sldId id="279" r:id="rId14"/>
    <p:sldId id="261" r:id="rId15"/>
    <p:sldId id="274" r:id="rId16"/>
    <p:sldId id="262" r:id="rId17"/>
    <p:sldId id="263" r:id="rId18"/>
    <p:sldId id="278" r:id="rId19"/>
    <p:sldId id="264" r:id="rId20"/>
    <p:sldId id="265" r:id="rId21"/>
    <p:sldId id="280" r:id="rId22"/>
    <p:sldId id="266" r:id="rId23"/>
    <p:sldId id="267" r:id="rId24"/>
    <p:sldId id="268" r:id="rId25"/>
    <p:sldId id="269"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233926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69434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408460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404978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323340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18042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307557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281336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324577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68321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741ACDE-DADC-4F72-B14B-5A3F02FB1AFB}" type="datetimeFigureOut">
              <a:rPr lang="tr-TR" smtClean="0"/>
              <a:pPr/>
              <a:t>13.09.2021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40A68B-69A6-4004-9369-6F321343F0F7}" type="slidenum">
              <a:rPr lang="tr-TR" smtClean="0"/>
              <a:pPr/>
              <a:t>‹#›</a:t>
            </a:fld>
            <a:endParaRPr lang="tr-TR"/>
          </a:p>
        </p:txBody>
      </p:sp>
    </p:spTree>
    <p:extLst>
      <p:ext uri="{BB962C8B-B14F-4D97-AF65-F5344CB8AC3E}">
        <p14:creationId xmlns:p14="http://schemas.microsoft.com/office/powerpoint/2010/main" val="153202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1ACDE-DADC-4F72-B14B-5A3F02FB1AFB}" type="datetimeFigureOut">
              <a:rPr lang="tr-TR" smtClean="0"/>
              <a:pPr/>
              <a:t>13.09.2021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0A68B-69A6-4004-9369-6F321343F0F7}" type="slidenum">
              <a:rPr lang="tr-TR" smtClean="0"/>
              <a:pPr/>
              <a:t>‹#›</a:t>
            </a:fld>
            <a:endParaRPr lang="tr-TR"/>
          </a:p>
        </p:txBody>
      </p:sp>
    </p:spTree>
    <p:extLst>
      <p:ext uri="{BB962C8B-B14F-4D97-AF65-F5344CB8AC3E}">
        <p14:creationId xmlns:p14="http://schemas.microsoft.com/office/powerpoint/2010/main" val="4267243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5622" y="2045471"/>
            <a:ext cx="9144000" cy="2387600"/>
          </a:xfrm>
        </p:spPr>
        <p:txBody>
          <a:bodyPr/>
          <a:lstStyle/>
          <a:p>
            <a:r>
              <a:rPr lang="tr-TR" b="1" dirty="0" smtClean="0">
                <a:latin typeface="Times New Roman" panose="02020603050405020304" pitchFamily="18" charset="0"/>
                <a:cs typeface="Times New Roman" panose="02020603050405020304" pitchFamily="18" charset="0"/>
              </a:rPr>
              <a:t>Okulumuzda Uyulması Gereken Kurallar</a:t>
            </a:r>
            <a:endParaRPr lang="tr-TR" b="1" dirty="0">
              <a:latin typeface="Times New Roman" panose="02020603050405020304" pitchFamily="18" charset="0"/>
              <a:cs typeface="Times New Roman" panose="02020603050405020304" pitchFamily="18" charset="0"/>
            </a:endParaRPr>
          </a:p>
        </p:txBody>
      </p:sp>
      <p:sp>
        <p:nvSpPr>
          <p:cNvPr id="3" name="2 Çift Köşeli Ayraç"/>
          <p:cNvSpPr/>
          <p:nvPr/>
        </p:nvSpPr>
        <p:spPr>
          <a:xfrm>
            <a:off x="1942011" y="2289015"/>
            <a:ext cx="8426548" cy="237744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43125" cy="2143125"/>
          </a:xfrm>
          <a:prstGeom prst="rect">
            <a:avLst/>
          </a:prstGeom>
        </p:spPr>
      </p:pic>
    </p:spTree>
    <p:extLst>
      <p:ext uri="{BB962C8B-B14F-4D97-AF65-F5344CB8AC3E}">
        <p14:creationId xmlns:p14="http://schemas.microsoft.com/office/powerpoint/2010/main" val="212399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4132" y="742412"/>
            <a:ext cx="8699696" cy="5194153"/>
          </a:xfrm>
        </p:spPr>
        <p:txBody>
          <a:bodyPr>
            <a:normAutofit fontScale="70000" lnSpcReduction="20000"/>
          </a:bodyPr>
          <a:lstStyle/>
          <a:p>
            <a:pPr>
              <a:lnSpc>
                <a:spcPct val="150000"/>
              </a:lnSpc>
            </a:pPr>
            <a:r>
              <a:rPr lang="tr-TR" dirty="0" smtClean="0">
                <a:latin typeface="Times New Roman" pitchFamily="18" charset="0"/>
                <a:cs typeface="Times New Roman" pitchFamily="18" charset="0"/>
              </a:rPr>
              <a:t>Görev paylaşımlarında üzerimize düşen görevi yerine getirmeliyiz.</a:t>
            </a:r>
          </a:p>
          <a:p>
            <a:pPr>
              <a:lnSpc>
                <a:spcPct val="150000"/>
              </a:lnSpc>
            </a:pPr>
            <a:r>
              <a:rPr lang="tr-TR" dirty="0" smtClean="0">
                <a:latin typeface="Times New Roman" pitchFamily="18" charset="0"/>
                <a:cs typeface="Times New Roman" pitchFamily="18" charset="0"/>
              </a:rPr>
              <a:t>Öğretmenlere karşı saygılı davranmalıyız. </a:t>
            </a:r>
          </a:p>
          <a:p>
            <a:pPr>
              <a:lnSpc>
                <a:spcPct val="150000"/>
              </a:lnSpc>
            </a:pPr>
            <a:r>
              <a:rPr lang="tr-TR" dirty="0" smtClean="0">
                <a:latin typeface="Times New Roman" pitchFamily="18" charset="0"/>
                <a:cs typeface="Times New Roman" pitchFamily="18" charset="0"/>
              </a:rPr>
              <a:t>İzinsiz eşyalara dokunarak onlara zarar vermemeliyiz.</a:t>
            </a:r>
          </a:p>
          <a:p>
            <a:pPr>
              <a:lnSpc>
                <a:spcPct val="170000"/>
              </a:lnSpc>
            </a:pPr>
            <a:r>
              <a:rPr lang="tr-TR" dirty="0" smtClean="0">
                <a:latin typeface="Times New Roman" pitchFamily="18" charset="0"/>
                <a:cs typeface="Times New Roman" pitchFamily="18" charset="0"/>
              </a:rPr>
              <a:t>Aldığımız emanet eşyaları tekrar yerine bırakmalıyız.</a:t>
            </a:r>
          </a:p>
          <a:p>
            <a:pPr>
              <a:lnSpc>
                <a:spcPct val="170000"/>
              </a:lnSpc>
            </a:pPr>
            <a:r>
              <a:rPr lang="tr-TR" dirty="0" smtClean="0">
                <a:latin typeface="Times New Roman" pitchFamily="18" charset="0"/>
                <a:cs typeface="Times New Roman" pitchFamily="18" charset="0"/>
              </a:rPr>
              <a:t>Zil çaldığı zaman koşarak değil yavaş adımlarla teneffüse çıkmalıyız.</a:t>
            </a:r>
          </a:p>
          <a:p>
            <a:pPr>
              <a:lnSpc>
                <a:spcPct val="170000"/>
              </a:lnSpc>
            </a:pPr>
            <a:r>
              <a:rPr lang="tr-TR" dirty="0" smtClean="0">
                <a:latin typeface="Times New Roman" pitchFamily="18" charset="0"/>
                <a:cs typeface="Times New Roman" pitchFamily="18" charset="0"/>
              </a:rPr>
              <a:t>Ders zili çaldığında sıramıza geçerek o dersin defter ve kitabını çıkartıp hazır olmalıyız.</a:t>
            </a:r>
          </a:p>
          <a:p>
            <a:pPr>
              <a:lnSpc>
                <a:spcPct val="170000"/>
              </a:lnSpc>
            </a:pPr>
            <a:r>
              <a:rPr lang="tr-TR" dirty="0" smtClean="0">
                <a:latin typeface="Times New Roman" pitchFamily="18" charset="0"/>
                <a:cs typeface="Times New Roman" pitchFamily="18" charset="0"/>
              </a:rPr>
              <a:t>Derste yazılıya dikkat ederek dersimizi yapmalıyız.</a:t>
            </a:r>
          </a:p>
          <a:p>
            <a:pPr>
              <a:lnSpc>
                <a:spcPct val="170000"/>
              </a:lnSpc>
            </a:pPr>
            <a:r>
              <a:rPr lang="tr-TR" dirty="0" smtClean="0"/>
              <a:t>Derste parmak kaldırarak söz almalıyız.</a:t>
            </a:r>
            <a:endParaRPr lang="tr-TR" dirty="0"/>
          </a:p>
        </p:txBody>
      </p:sp>
      <p:pic>
        <p:nvPicPr>
          <p:cNvPr id="2050" name="Picture 2" descr="C:\Users\User\Desktop\17120424_Slayt4.jpg"/>
          <p:cNvPicPr>
            <a:picLocks noChangeAspect="1" noChangeArrowheads="1"/>
          </p:cNvPicPr>
          <p:nvPr/>
        </p:nvPicPr>
        <p:blipFill>
          <a:blip r:embed="rId2" cstate="print"/>
          <a:srcRect/>
          <a:stretch>
            <a:fillRect/>
          </a:stretch>
        </p:blipFill>
        <p:spPr bwMode="auto">
          <a:xfrm>
            <a:off x="6778137" y="4056660"/>
            <a:ext cx="3472522" cy="2604392"/>
          </a:xfrm>
          <a:prstGeom prst="rect">
            <a:avLst/>
          </a:prstGeom>
          <a:noFill/>
        </p:spPr>
      </p:pic>
      <p:pic>
        <p:nvPicPr>
          <p:cNvPr id="2051" name="Picture 3" descr="C:\Users\User\Desktop\35ee954371d5665f45611a3b33adb4ae.png"/>
          <p:cNvPicPr>
            <a:picLocks noChangeAspect="1" noChangeArrowheads="1"/>
          </p:cNvPicPr>
          <p:nvPr/>
        </p:nvPicPr>
        <p:blipFill>
          <a:blip r:embed="rId3" cstate="print"/>
          <a:srcRect/>
          <a:stretch>
            <a:fillRect/>
          </a:stretch>
        </p:blipFill>
        <p:spPr bwMode="auto">
          <a:xfrm>
            <a:off x="8117057" y="539188"/>
            <a:ext cx="3579209" cy="24971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1223"/>
            <a:ext cx="10515600" cy="5645740"/>
          </a:xfrm>
        </p:spPr>
        <p:txBody>
          <a:bodyPr>
            <a:normAutofit lnSpcReduction="10000"/>
          </a:bodyPr>
          <a:lstStyle/>
          <a:p>
            <a:pPr marL="0" indent="0">
              <a:lnSpc>
                <a:spcPct val="150000"/>
              </a:lnSpc>
            </a:pPr>
            <a:r>
              <a:rPr lang="tr-TR" dirty="0" smtClean="0">
                <a:latin typeface="Times New Roman" pitchFamily="18" charset="0"/>
                <a:cs typeface="Times New Roman" pitchFamily="18" charset="0"/>
              </a:rPr>
              <a:t>Sınıfımızın ve okulumuzun temizliğine önem vermek </a:t>
            </a:r>
          </a:p>
          <a:p>
            <a:pPr marL="0" indent="0">
              <a:lnSpc>
                <a:spcPct val="150000"/>
              </a:lnSpc>
            </a:pPr>
            <a:r>
              <a:rPr lang="tr-TR" dirty="0" smtClean="0">
                <a:latin typeface="Times New Roman" pitchFamily="18" charset="0"/>
                <a:cs typeface="Times New Roman" pitchFamily="18" charset="0"/>
              </a:rPr>
              <a:t>Sınıfımızın güzelleştirilmesi için yapılan etkinliklere gönüllü olarak katılmak </a:t>
            </a:r>
          </a:p>
          <a:p>
            <a:pPr marL="0" indent="0">
              <a:lnSpc>
                <a:spcPct val="150000"/>
              </a:lnSpc>
            </a:pPr>
            <a:r>
              <a:rPr lang="tr-TR" dirty="0" smtClean="0">
                <a:latin typeface="Times New Roman" pitchFamily="18" charset="0"/>
                <a:cs typeface="Times New Roman" pitchFamily="18" charset="0"/>
              </a:rPr>
              <a:t>Dersi etkili şekilde dinleyerek derse aktif şekilde katılmak </a:t>
            </a:r>
          </a:p>
          <a:p>
            <a:pPr marL="0" indent="0">
              <a:lnSpc>
                <a:spcPct val="150000"/>
              </a:lnSpc>
            </a:pPr>
            <a:r>
              <a:rPr lang="tr-TR" dirty="0" smtClean="0">
                <a:latin typeface="Times New Roman" pitchFamily="18" charset="0"/>
                <a:cs typeface="Times New Roman" pitchFamily="18" charset="0"/>
              </a:rPr>
              <a:t>Görev paylaşımlarında üzerimize düşen görevleri yerine getirmek </a:t>
            </a:r>
          </a:p>
          <a:p>
            <a:pPr marL="0" indent="0">
              <a:lnSpc>
                <a:spcPct val="150000"/>
              </a:lnSpc>
            </a:pPr>
            <a:r>
              <a:rPr lang="tr-TR" dirty="0" smtClean="0">
                <a:latin typeface="Times New Roman" pitchFamily="18" charset="0"/>
                <a:cs typeface="Times New Roman" pitchFamily="18" charset="0"/>
              </a:rPr>
              <a:t>Teneffüslerde diğer sınıflardaki arkadaşlarımızla iyi geçinmek</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16364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atin typeface="Times New Roman" pitchFamily="18" charset="0"/>
                <a:cs typeface="Times New Roman" pitchFamily="18" charset="0"/>
              </a:rPr>
              <a:t>Toplumda uyulması gereken görgü kuralları ise şu şekildedir:</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fontAlgn="b">
              <a:lnSpc>
                <a:spcPct val="150000"/>
              </a:lnSpc>
            </a:pPr>
            <a:r>
              <a:rPr lang="tr-TR" dirty="0" smtClean="0">
                <a:latin typeface="Times New Roman" pitchFamily="18" charset="0"/>
                <a:cs typeface="Times New Roman" pitchFamily="18" charset="0"/>
              </a:rPr>
              <a:t>Büyüklere </a:t>
            </a:r>
            <a:r>
              <a:rPr lang="tr-TR" dirty="0">
                <a:latin typeface="Times New Roman" pitchFamily="18" charset="0"/>
                <a:cs typeface="Times New Roman" pitchFamily="18" charset="0"/>
              </a:rPr>
              <a:t>saygılı ve küçüklere sevgili davranmak gerekir.</a:t>
            </a:r>
          </a:p>
          <a:p>
            <a:pPr fontAlgn="b">
              <a:lnSpc>
                <a:spcPct val="150000"/>
              </a:lnSpc>
            </a:pPr>
            <a:r>
              <a:rPr lang="tr-TR" dirty="0" smtClean="0">
                <a:latin typeface="Times New Roman" pitchFamily="18" charset="0"/>
                <a:cs typeface="Times New Roman" pitchFamily="18" charset="0"/>
              </a:rPr>
              <a:t>Farklı </a:t>
            </a:r>
            <a:r>
              <a:rPr lang="tr-TR" dirty="0">
                <a:latin typeface="Times New Roman" pitchFamily="18" charset="0"/>
                <a:cs typeface="Times New Roman" pitchFamily="18" charset="0"/>
              </a:rPr>
              <a:t>his ve fikirlere saygılı olmak gerekir.</a:t>
            </a:r>
          </a:p>
          <a:p>
            <a:pPr fontAlgn="b">
              <a:lnSpc>
                <a:spcPct val="150000"/>
              </a:lnSpc>
            </a:pPr>
            <a:r>
              <a:rPr lang="tr-TR" dirty="0" smtClean="0">
                <a:latin typeface="Times New Roman" pitchFamily="18" charset="0"/>
                <a:cs typeface="Times New Roman" pitchFamily="18" charset="0"/>
              </a:rPr>
              <a:t>Çevreye </a:t>
            </a:r>
            <a:r>
              <a:rPr lang="tr-TR" dirty="0">
                <a:latin typeface="Times New Roman" pitchFamily="18" charset="0"/>
                <a:cs typeface="Times New Roman" pitchFamily="18" charset="0"/>
              </a:rPr>
              <a:t>karşı duyarlı olmak gerekir.</a:t>
            </a:r>
          </a:p>
          <a:p>
            <a:pPr fontAlgn="b">
              <a:lnSpc>
                <a:spcPct val="150000"/>
              </a:lnSpc>
            </a:pPr>
            <a:r>
              <a:rPr lang="tr-TR" dirty="0" smtClean="0">
                <a:latin typeface="Times New Roman" pitchFamily="18" charset="0"/>
                <a:cs typeface="Times New Roman" pitchFamily="18" charset="0"/>
              </a:rPr>
              <a:t>Başkalarının </a:t>
            </a:r>
            <a:r>
              <a:rPr lang="tr-TR" dirty="0">
                <a:latin typeface="Times New Roman" pitchFamily="18" charset="0"/>
                <a:cs typeface="Times New Roman" pitchFamily="18" charset="0"/>
              </a:rPr>
              <a:t>özel hayatına saygılı olmak gerekir.</a:t>
            </a:r>
          </a:p>
          <a:p>
            <a:pPr fontAlgn="b">
              <a:lnSpc>
                <a:spcPct val="150000"/>
              </a:lnSpc>
            </a:pPr>
            <a:r>
              <a:rPr lang="tr-TR" dirty="0" smtClean="0">
                <a:latin typeface="Times New Roman" pitchFamily="18" charset="0"/>
                <a:cs typeface="Times New Roman" pitchFamily="18" charset="0"/>
              </a:rPr>
              <a:t>Başkalarının </a:t>
            </a:r>
            <a:r>
              <a:rPr lang="tr-TR" dirty="0">
                <a:latin typeface="Times New Roman" pitchFamily="18" charset="0"/>
                <a:cs typeface="Times New Roman" pitchFamily="18" charset="0"/>
              </a:rPr>
              <a:t>özel eşyasını izinsiz kullanmamak gerekir.</a:t>
            </a:r>
          </a:p>
          <a:p>
            <a:pPr fontAlgn="b">
              <a:lnSpc>
                <a:spcPct val="150000"/>
              </a:lnSpc>
            </a:pPr>
            <a:r>
              <a:rPr lang="tr-TR" dirty="0" smtClean="0">
                <a:latin typeface="Times New Roman" pitchFamily="18" charset="0"/>
                <a:cs typeface="Times New Roman" pitchFamily="18" charset="0"/>
              </a:rPr>
              <a:t>Yardımsever </a:t>
            </a:r>
            <a:r>
              <a:rPr lang="tr-TR" dirty="0">
                <a:latin typeface="Times New Roman" pitchFamily="18" charset="0"/>
                <a:cs typeface="Times New Roman" pitchFamily="18" charset="0"/>
              </a:rPr>
              <a:t>ve misafirperver olmak gerekir.</a:t>
            </a: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825" y="5222240"/>
            <a:ext cx="3523175" cy="163576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966" y="1825625"/>
            <a:ext cx="2778034" cy="2018705"/>
          </a:xfrm>
          <a:prstGeom prst="rect">
            <a:avLst/>
          </a:prstGeom>
        </p:spPr>
      </p:pic>
    </p:spTree>
    <p:extLst>
      <p:ext uri="{BB962C8B-B14F-4D97-AF65-F5344CB8AC3E}">
        <p14:creationId xmlns:p14="http://schemas.microsoft.com/office/powerpoint/2010/main" val="40296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4132" y="615803"/>
            <a:ext cx="7945399" cy="5532448"/>
          </a:xfrm>
        </p:spPr>
        <p:txBody>
          <a:bodyPr>
            <a:normAutofit fontScale="85000" lnSpcReduction="10000"/>
          </a:bodyPr>
          <a:lstStyle/>
          <a:p>
            <a:pPr fontAlgn="b">
              <a:lnSpc>
                <a:spcPct val="150000"/>
              </a:lnSpc>
            </a:pPr>
            <a:r>
              <a:rPr lang="tr-TR" dirty="0" smtClean="0">
                <a:latin typeface="Times New Roman" pitchFamily="18" charset="0"/>
                <a:cs typeface="Times New Roman" pitchFamily="18" charset="0"/>
              </a:rPr>
              <a:t>Olgunlukla hareket etmek, konuşma ve savunma haklarına saygı göstermek gerekir.</a:t>
            </a:r>
          </a:p>
          <a:p>
            <a:pPr fontAlgn="b">
              <a:lnSpc>
                <a:spcPct val="150000"/>
              </a:lnSpc>
            </a:pPr>
            <a:r>
              <a:rPr lang="tr-TR" dirty="0" smtClean="0">
                <a:latin typeface="Times New Roman" pitchFamily="18" charset="0"/>
                <a:cs typeface="Times New Roman" pitchFamily="18" charset="0"/>
              </a:rPr>
              <a:t>Bir ortamın kurallarına göre hareket etmek gerekir.</a:t>
            </a:r>
          </a:p>
          <a:p>
            <a:pPr fontAlgn="b">
              <a:lnSpc>
                <a:spcPct val="150000"/>
              </a:lnSpc>
            </a:pPr>
            <a:r>
              <a:rPr lang="tr-TR" dirty="0" smtClean="0">
                <a:latin typeface="Times New Roman" pitchFamily="18" charset="0"/>
                <a:cs typeface="Times New Roman" pitchFamily="18" charset="0"/>
              </a:rPr>
              <a:t>Teşekkür etmek, özür dilemek, af dileyerek istemek gerekir.</a:t>
            </a:r>
          </a:p>
          <a:p>
            <a:pPr fontAlgn="b">
              <a:lnSpc>
                <a:spcPct val="150000"/>
              </a:lnSpc>
            </a:pPr>
            <a:r>
              <a:rPr lang="tr-TR" dirty="0" smtClean="0">
                <a:latin typeface="Times New Roman" pitchFamily="18" charset="0"/>
                <a:cs typeface="Times New Roman" pitchFamily="18" charset="0"/>
              </a:rPr>
              <a:t>Verilen sözü tutmak, yalan söylememek ve dürüst olmak gerekir.</a:t>
            </a:r>
          </a:p>
          <a:p>
            <a:pPr fontAlgn="b">
              <a:lnSpc>
                <a:spcPct val="150000"/>
              </a:lnSpc>
            </a:pPr>
            <a:r>
              <a:rPr lang="tr-TR" dirty="0" smtClean="0">
                <a:latin typeface="Times New Roman" pitchFamily="18" charset="0"/>
                <a:cs typeface="Times New Roman" pitchFamily="18" charset="0"/>
              </a:rPr>
              <a:t>Akraba, arkadaş, dost ve hasta ziyaretlerini aksatmamak gerekir.</a:t>
            </a:r>
          </a:p>
          <a:p>
            <a:pPr fontAlgn="b">
              <a:lnSpc>
                <a:spcPct val="150000"/>
              </a:lnSpc>
            </a:pPr>
            <a:r>
              <a:rPr lang="tr-TR" dirty="0" smtClean="0">
                <a:latin typeface="Times New Roman" pitchFamily="18" charset="0"/>
                <a:cs typeface="Times New Roman" pitchFamily="18" charset="0"/>
              </a:rPr>
              <a:t>Sevinci, hüznü, mutluluğu ve başarıyı paylaşmak gerekir.</a:t>
            </a:r>
          </a:p>
          <a:p>
            <a:pPr>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142" y="865715"/>
            <a:ext cx="3600858" cy="323604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345661"/>
            <a:ext cx="3810000" cy="2000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Toplu </a:t>
            </a:r>
            <a:r>
              <a:rPr lang="tr-TR" b="1" dirty="0">
                <a:latin typeface="Times New Roman" panose="02020603050405020304" pitchFamily="18" charset="0"/>
                <a:cs typeface="Times New Roman" panose="02020603050405020304" pitchFamily="18" charset="0"/>
              </a:rPr>
              <a:t>Taşıma Araçlarında Uyulacak Olan Kurallar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6856828" cy="4351338"/>
          </a:xfrm>
        </p:spPr>
        <p:txBody>
          <a:bodyPr>
            <a:normAutofit fontScale="70000" lnSpcReduction="20000"/>
          </a:bodyPr>
          <a:lstStyle/>
          <a:p>
            <a:pPr fontAlgn="base">
              <a:lnSpc>
                <a:spcPct val="160000"/>
              </a:lnSpc>
              <a:buNone/>
            </a:pPr>
            <a:r>
              <a:rPr lang="tr-TR" dirty="0" smtClean="0"/>
              <a:t>	</a:t>
            </a:r>
            <a:r>
              <a:rPr lang="tr-TR" dirty="0" smtClean="0">
                <a:latin typeface="Times New Roman" panose="02020603050405020304" pitchFamily="18" charset="0"/>
                <a:cs typeface="Times New Roman" panose="02020603050405020304" pitchFamily="18" charset="0"/>
              </a:rPr>
              <a:t>	Eğer </a:t>
            </a:r>
            <a:r>
              <a:rPr lang="tr-TR" dirty="0">
                <a:latin typeface="Times New Roman" panose="02020603050405020304" pitchFamily="18" charset="0"/>
                <a:cs typeface="Times New Roman" panose="02020603050405020304" pitchFamily="18" charset="0"/>
              </a:rPr>
              <a:t>toplu taşıma araçlarında kurallara uyarsak çok daha güvenli ve keyifli bir yolculuk gerçekleştirebiliriz.</a:t>
            </a:r>
          </a:p>
          <a:p>
            <a:pPr fontAlgn="base">
              <a:lnSpc>
                <a:spcPct val="160000"/>
              </a:lnSpc>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Otobüs </a:t>
            </a:r>
            <a:r>
              <a:rPr lang="tr-TR" dirty="0">
                <a:latin typeface="Times New Roman" panose="02020603050405020304" pitchFamily="18" charset="0"/>
                <a:cs typeface="Times New Roman" panose="02020603050405020304" pitchFamily="18" charset="0"/>
              </a:rPr>
              <a:t>durağında, kaldırımdan 3 adım geride otobüsü beklemeliyiz.</a:t>
            </a:r>
          </a:p>
          <a:p>
            <a:pPr fontAlgn="base">
              <a:lnSpc>
                <a:spcPct val="160000"/>
              </a:lnSpc>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Otobüse </a:t>
            </a:r>
            <a:r>
              <a:rPr lang="tr-TR" dirty="0">
                <a:latin typeface="Times New Roman" panose="02020603050405020304" pitchFamily="18" charset="0"/>
                <a:cs typeface="Times New Roman" panose="02020603050405020304" pitchFamily="18" charset="0"/>
              </a:rPr>
              <a:t>sırası ile binmeliyiz. İnsanlar otobüse binerken sıraya girmeli ve sıralı biçimde binmemiz gerekir.</a:t>
            </a:r>
          </a:p>
          <a:p>
            <a:pPr fontAlgn="base">
              <a:lnSpc>
                <a:spcPct val="160000"/>
              </a:lnSpc>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Araca </a:t>
            </a:r>
            <a:r>
              <a:rPr lang="tr-TR" dirty="0">
                <a:latin typeface="Times New Roman" panose="02020603050405020304" pitchFamily="18" charset="0"/>
                <a:cs typeface="Times New Roman" panose="02020603050405020304" pitchFamily="18" charset="0"/>
              </a:rPr>
              <a:t>binince hemen koltuğa oturmalıyız.</a:t>
            </a:r>
          </a:p>
          <a:p>
            <a:pPr fontAlgn="base">
              <a:lnSpc>
                <a:spcPct val="160000"/>
              </a:lnSpc>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Ayrıca </a:t>
            </a:r>
            <a:r>
              <a:rPr lang="tr-TR" dirty="0">
                <a:latin typeface="Times New Roman" panose="02020603050405020304" pitchFamily="18" charset="0"/>
                <a:cs typeface="Times New Roman" panose="02020603050405020304" pitchFamily="18" charset="0"/>
              </a:rPr>
              <a:t>araçlarda mutlaka emniyet kemeri kullanmalıyız.</a:t>
            </a:r>
          </a:p>
          <a:p>
            <a:pPr marL="0" indent="0">
              <a:buNone/>
            </a:pPr>
            <a:endParaRPr lang="tr-TR" dirty="0"/>
          </a:p>
        </p:txBody>
      </p:sp>
      <p:pic>
        <p:nvPicPr>
          <p:cNvPr id="7170" name="Picture 2" descr="C:\Users\User\Desktop\a06b8768a54baae04df1679cfa79373b.jpg"/>
          <p:cNvPicPr>
            <a:picLocks noChangeAspect="1" noChangeArrowheads="1"/>
          </p:cNvPicPr>
          <p:nvPr/>
        </p:nvPicPr>
        <p:blipFill>
          <a:blip r:embed="rId2" cstate="print"/>
          <a:srcRect/>
          <a:stretch>
            <a:fillRect/>
          </a:stretch>
        </p:blipFill>
        <p:spPr bwMode="auto">
          <a:xfrm>
            <a:off x="7494270" y="1990677"/>
            <a:ext cx="4514850" cy="3481656"/>
          </a:xfrm>
          <a:prstGeom prst="rect">
            <a:avLst/>
          </a:prstGeom>
          <a:noFill/>
        </p:spPr>
      </p:pic>
    </p:spTree>
    <p:extLst>
      <p:ext uri="{BB962C8B-B14F-4D97-AF65-F5344CB8AC3E}">
        <p14:creationId xmlns:p14="http://schemas.microsoft.com/office/powerpoint/2010/main" val="417118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812751"/>
            <a:ext cx="10515600" cy="4351338"/>
          </a:xfrm>
        </p:spPr>
        <p:txBody>
          <a:bodyPr/>
          <a:lstStyle/>
          <a:p>
            <a:pPr fontAlgn="base"/>
            <a:r>
              <a:rPr lang="tr-TR" dirty="0" smtClean="0"/>
              <a:t> </a:t>
            </a:r>
            <a:r>
              <a:rPr lang="tr-TR" dirty="0" smtClean="0">
                <a:latin typeface="Times New Roman" pitchFamily="18" charset="0"/>
                <a:cs typeface="Times New Roman" pitchFamily="18" charset="0"/>
              </a:rPr>
              <a:t>Otobüste ayakta durmamalıyız.</a:t>
            </a:r>
          </a:p>
          <a:p>
            <a:pPr fontAlgn="base"/>
            <a:r>
              <a:rPr lang="tr-TR" dirty="0" smtClean="0">
                <a:latin typeface="Times New Roman" pitchFamily="18" charset="0"/>
                <a:cs typeface="Times New Roman" pitchFamily="18" charset="0"/>
              </a:rPr>
              <a:t> Otobüslerin içinde çok ses çıkarmamalı ve gürültü yapmamalıyız.</a:t>
            </a:r>
          </a:p>
          <a:p>
            <a:pPr fontAlgn="base"/>
            <a:r>
              <a:rPr lang="tr-TR" dirty="0" smtClean="0">
                <a:latin typeface="Times New Roman" pitchFamily="18" charset="0"/>
                <a:cs typeface="Times New Roman" pitchFamily="18" charset="0"/>
              </a:rPr>
              <a:t> Araç durmadan inmemeliyiz.</a:t>
            </a:r>
          </a:p>
          <a:p>
            <a:pPr fontAlgn="base"/>
            <a:r>
              <a:rPr lang="tr-TR" dirty="0" smtClean="0">
                <a:latin typeface="Times New Roman" pitchFamily="18" charset="0"/>
                <a:cs typeface="Times New Roman" pitchFamily="18" charset="0"/>
              </a:rPr>
              <a:t> Araçların kapı kolu ile oynamamalıyız.</a:t>
            </a:r>
          </a:p>
          <a:p>
            <a:pPr fontAlgn="base"/>
            <a:r>
              <a:rPr lang="tr-TR" dirty="0" smtClean="0">
                <a:latin typeface="Times New Roman" pitchFamily="18" charset="0"/>
                <a:cs typeface="Times New Roman" pitchFamily="18" charset="0"/>
              </a:rPr>
              <a:t> Toplu taşıma araçlarına zarar verecek olan hareket ve davranışlardan uzak durmalıyız. Koltukları yırtmamalı ve karalamamalı, aynı zamanda boyamamalıyız.</a:t>
            </a:r>
          </a:p>
          <a:p>
            <a:pPr>
              <a:buNone/>
            </a:pP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372" y="463600"/>
            <a:ext cx="10515600" cy="872832"/>
          </a:xfrm>
        </p:spPr>
        <p:txBody>
          <a:bodyPr>
            <a:normAutofit fontScale="90000"/>
          </a:bodyPr>
          <a:lstStyle/>
          <a:p>
            <a:r>
              <a:rPr lang="tr-TR" b="1" dirty="0" smtClean="0">
                <a:latin typeface="Times New Roman" pitchFamily="18" charset="0"/>
                <a:cs typeface="Times New Roman" pitchFamily="18" charset="0"/>
              </a:rPr>
              <a:t>Özel Araçlarda Uyulması Gereken Kurallar</a:t>
            </a:r>
            <a:r>
              <a:rPr lang="tr-TR" dirty="0" smtClean="0"/>
              <a:t/>
            </a:r>
            <a:br>
              <a:rPr lang="tr-TR" dirty="0" smtClean="0"/>
            </a:br>
            <a:endParaRPr lang="tr-TR" dirty="0"/>
          </a:p>
        </p:txBody>
      </p:sp>
      <p:sp>
        <p:nvSpPr>
          <p:cNvPr id="3" name="İçerik Yer Tutucusu 2"/>
          <p:cNvSpPr>
            <a:spLocks noGrp="1"/>
          </p:cNvSpPr>
          <p:nvPr>
            <p:ph idx="1"/>
          </p:nvPr>
        </p:nvSpPr>
        <p:spPr>
          <a:xfrm>
            <a:off x="838200" y="1125415"/>
            <a:ext cx="8401594" cy="5051548"/>
          </a:xfrm>
        </p:spPr>
        <p:txBody>
          <a:bodyPr>
            <a:normAutofit fontScale="77500" lnSpcReduction="20000"/>
          </a:bodyPr>
          <a:lstStyle/>
          <a:p>
            <a:pPr fontAlgn="base">
              <a:lnSpc>
                <a:spcPct val="150000"/>
              </a:lnSpc>
            </a:pPr>
            <a:r>
              <a:rPr lang="tr-TR" dirty="0">
                <a:latin typeface="Times New Roman" pitchFamily="18" charset="0"/>
                <a:cs typeface="Times New Roman" pitchFamily="18" charset="0"/>
              </a:rPr>
              <a:t> Toplu taşıma araçlarında olduğu gibi mutlaka özel araçlarda da kurallara uymalıyız. Aynı şekilde bu durum hem güvenliğimiz için hem de rahat bir yolculuk yapmak adına büyük bir öneme sahiptir.</a:t>
            </a:r>
          </a:p>
          <a:p>
            <a:pPr fontAlgn="base">
              <a:lnSpc>
                <a:spcPct val="15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Özel </a:t>
            </a:r>
            <a:r>
              <a:rPr lang="tr-TR" dirty="0">
                <a:latin typeface="Times New Roman" pitchFamily="18" charset="0"/>
                <a:cs typeface="Times New Roman" pitchFamily="18" charset="0"/>
              </a:rPr>
              <a:t>aracın içerisinde 10 yaşından küçük olan çocuklar mutlaka çocuk koltuğunda oturmalıdır.</a:t>
            </a:r>
          </a:p>
          <a:p>
            <a:pPr fontAlgn="base">
              <a:lnSpc>
                <a:spcPct val="15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10 </a:t>
            </a:r>
            <a:r>
              <a:rPr lang="tr-TR" dirty="0">
                <a:latin typeface="Times New Roman" pitchFamily="18" charset="0"/>
                <a:cs typeface="Times New Roman" pitchFamily="18" charset="0"/>
              </a:rPr>
              <a:t>yaşından büyük olan çocuklar ise özel araçların arka koltuğunda oturmalıdır.</a:t>
            </a:r>
          </a:p>
          <a:p>
            <a:pPr fontAlgn="base">
              <a:lnSpc>
                <a:spcPct val="15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Arka </a:t>
            </a:r>
            <a:r>
              <a:rPr lang="tr-TR" dirty="0">
                <a:latin typeface="Times New Roman" pitchFamily="18" charset="0"/>
                <a:cs typeface="Times New Roman" pitchFamily="18" charset="0"/>
              </a:rPr>
              <a:t>koltuğa oturduktan sonra emniyet kemeri takılmalıdır. Böylece güvenli şekilde yolculuk yapabiliriz.</a:t>
            </a:r>
          </a:p>
          <a:p>
            <a:pPr fontAlgn="base">
              <a:lnSpc>
                <a:spcPct val="15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Aracın </a:t>
            </a:r>
            <a:r>
              <a:rPr lang="tr-TR" dirty="0">
                <a:latin typeface="Times New Roman" pitchFamily="18" charset="0"/>
                <a:cs typeface="Times New Roman" pitchFamily="18" charset="0"/>
              </a:rPr>
              <a:t>kapısı ya da kapı kolu ile oynamamalıyız.</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61544" y="4293724"/>
            <a:ext cx="3091118" cy="205752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8055" y="1506620"/>
            <a:ext cx="2816346" cy="2250077"/>
          </a:xfrm>
          <a:prstGeom prst="rect">
            <a:avLst/>
          </a:prstGeom>
        </p:spPr>
      </p:pic>
    </p:spTree>
    <p:extLst>
      <p:ext uri="{BB962C8B-B14F-4D97-AF65-F5344CB8AC3E}">
        <p14:creationId xmlns:p14="http://schemas.microsoft.com/office/powerpoint/2010/main" val="376709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133" y="446990"/>
            <a:ext cx="10515600" cy="5053477"/>
          </a:xfrm>
        </p:spPr>
        <p:txBody>
          <a:bodyPr>
            <a:normAutofit fontScale="77500" lnSpcReduction="20000"/>
          </a:bodyPr>
          <a:lstStyle/>
          <a:p>
            <a:pPr fontAlgn="base">
              <a:lnSpc>
                <a:spcPct val="160000"/>
              </a:lnSpc>
            </a:pPr>
            <a:r>
              <a:rPr lang="tr-TR" dirty="0"/>
              <a:t> </a:t>
            </a:r>
            <a:r>
              <a:rPr lang="tr-TR" dirty="0" smtClean="0">
                <a:latin typeface="Times New Roman" pitchFamily="18" charset="0"/>
                <a:cs typeface="Times New Roman" pitchFamily="18" charset="0"/>
              </a:rPr>
              <a:t>Pencereden </a:t>
            </a:r>
            <a:r>
              <a:rPr lang="tr-TR" dirty="0">
                <a:latin typeface="Times New Roman" pitchFamily="18" charset="0"/>
                <a:cs typeface="Times New Roman" pitchFamily="18" charset="0"/>
              </a:rPr>
              <a:t>elimizi ya da kolumuzu ve başımızı kesinlikle çıkarmamalıyız. Bu durum araç hareket halinde olsun ya da olmasın güvenliğimiz için çok önemlidir.</a:t>
            </a:r>
          </a:p>
          <a:p>
            <a:pPr fontAlgn="base">
              <a:lnSpc>
                <a:spcPct val="16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Özel </a:t>
            </a:r>
            <a:r>
              <a:rPr lang="tr-TR" dirty="0">
                <a:latin typeface="Times New Roman" pitchFamily="18" charset="0"/>
                <a:cs typeface="Times New Roman" pitchFamily="18" charset="0"/>
              </a:rPr>
              <a:t>araçların içerisinde şoförün dikkatini dağıtacak hareketler ve davranışlarda bulunmamalıyız.</a:t>
            </a:r>
          </a:p>
          <a:p>
            <a:pPr fontAlgn="base">
              <a:lnSpc>
                <a:spcPct val="160000"/>
              </a:lnSpc>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Araştırmadan </a:t>
            </a:r>
            <a:r>
              <a:rPr lang="tr-TR" dirty="0">
                <a:latin typeface="Times New Roman" pitchFamily="18" charset="0"/>
                <a:cs typeface="Times New Roman" pitchFamily="18" charset="0"/>
              </a:rPr>
              <a:t>kesinlikle özel aracın içinden inmemeliyiz. Mutlaka aracın durmasını beklemeli ve daha sonra kapıyı yavaşça açarak inmeliyiz.</a:t>
            </a:r>
          </a:p>
          <a:p>
            <a:pPr fontAlgn="base">
              <a:lnSpc>
                <a:spcPct val="160000"/>
              </a:lnSpc>
            </a:pPr>
            <a:r>
              <a:rPr lang="tr-TR" dirty="0">
                <a:latin typeface="Times New Roman" pitchFamily="18" charset="0"/>
                <a:cs typeface="Times New Roman" pitchFamily="18" charset="0"/>
              </a:rPr>
              <a:t> Bütün bu kurallara uyduğunuz taktirde sağlıklı ve güvenli şekilde yolculuk yapabiliriz. Aynı zamanda yolculuğun keyfini çıkarabilir ve istediğimiz yere kısa sürede ulaşabiliriz. Uymamız gereken kurallar hem toplu taşıma araçları hem de özel araçlar için geçerlidir.</a:t>
            </a:r>
          </a:p>
          <a:p>
            <a:pPr marL="0" indent="0">
              <a:buNone/>
            </a:pPr>
            <a:endParaRPr lang="tr-TR" dirty="0"/>
          </a:p>
        </p:txBody>
      </p:sp>
    </p:spTree>
    <p:extLst>
      <p:ext uri="{BB962C8B-B14F-4D97-AF65-F5344CB8AC3E}">
        <p14:creationId xmlns:p14="http://schemas.microsoft.com/office/powerpoint/2010/main" val="193209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Times New Roman" pitchFamily="18" charset="0"/>
                <a:cs typeface="Times New Roman" pitchFamily="18" charset="0"/>
              </a:rPr>
              <a:t>Tuvalet Kuralları</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r>
              <a:rPr lang="tr-TR" dirty="0" smtClean="0">
                <a:latin typeface="Times New Roman" pitchFamily="18" charset="0"/>
                <a:cs typeface="Times New Roman" pitchFamily="18" charset="0"/>
              </a:rPr>
              <a:t>Tuvaletten girerken ve çıkınca ellerimizi sabunla yıkamalıyız.</a:t>
            </a:r>
          </a:p>
          <a:p>
            <a:r>
              <a:rPr lang="tr-TR" dirty="0" smtClean="0">
                <a:latin typeface="Times New Roman" pitchFamily="18" charset="0"/>
                <a:cs typeface="Times New Roman" pitchFamily="18" charset="0"/>
              </a:rPr>
              <a:t>ellerimizi yıkadıktan sonra kağıt havlu ile kurulamalıyız.</a:t>
            </a:r>
          </a:p>
          <a:p>
            <a:r>
              <a:rPr lang="tr-TR" dirty="0" smtClean="0">
                <a:latin typeface="Times New Roman" pitchFamily="18" charset="0"/>
                <a:cs typeface="Times New Roman" pitchFamily="18" charset="0"/>
              </a:rPr>
              <a:t>Tuvalet kağıdı kullanmalıyız.</a:t>
            </a:r>
          </a:p>
          <a:p>
            <a:r>
              <a:rPr lang="tr-TR" dirty="0" smtClean="0">
                <a:latin typeface="Times New Roman" pitchFamily="18" charset="0"/>
                <a:cs typeface="Times New Roman" pitchFamily="18" charset="0"/>
              </a:rPr>
              <a:t>Klozeti temiz bırakmalıyız, kirliyse fırçayla temizlemeliyiz.</a:t>
            </a:r>
          </a:p>
          <a:p>
            <a:r>
              <a:rPr lang="tr-TR" dirty="0" smtClean="0">
                <a:latin typeface="Times New Roman" pitchFamily="18" charset="0"/>
                <a:cs typeface="Times New Roman" pitchFamily="18" charset="0"/>
              </a:rPr>
              <a:t>Tuvaletlerde her yere dokunmaktan sakınmalıyız.</a:t>
            </a:r>
          </a:p>
          <a:p>
            <a:r>
              <a:rPr lang="tr-TR" dirty="0" smtClean="0">
                <a:latin typeface="Times New Roman" pitchFamily="18" charset="0"/>
                <a:cs typeface="Times New Roman" pitchFamily="18" charset="0"/>
              </a:rPr>
              <a:t>Tuvalet musluklarından su içmemeliyiz.</a:t>
            </a:r>
          </a:p>
          <a:p>
            <a:r>
              <a:rPr lang="tr-TR" dirty="0" smtClean="0">
                <a:latin typeface="Times New Roman" pitchFamily="18" charset="0"/>
                <a:cs typeface="Times New Roman" pitchFamily="18" charset="0"/>
              </a:rPr>
              <a:t>Tuvalet kağıdını klozetin içine veya çöp kutusuna atmalıyız.</a:t>
            </a:r>
          </a:p>
          <a:p>
            <a:r>
              <a:rPr lang="tr-TR" dirty="0" smtClean="0">
                <a:latin typeface="Times New Roman" pitchFamily="18" charset="0"/>
                <a:cs typeface="Times New Roman" pitchFamily="18" charset="0"/>
              </a:rPr>
              <a:t>Üzerimize su sıçratmamaya özen göstermeliyiz.</a:t>
            </a:r>
          </a:p>
          <a:p>
            <a:pPr>
              <a:buNone/>
            </a:pPr>
            <a:endParaRPr lang="tr-TR" dirty="0"/>
          </a:p>
        </p:txBody>
      </p:sp>
      <p:pic>
        <p:nvPicPr>
          <p:cNvPr id="1026" name="Picture 2" descr="Tuvalet kuralları poster (2).jpg | preschool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488" y="4330972"/>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488" y="1825625"/>
            <a:ext cx="2190750" cy="2143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atin typeface="Times New Roman" pitchFamily="18" charset="0"/>
                <a:cs typeface="Times New Roman" pitchFamily="18" charset="0"/>
              </a:rPr>
              <a:t>Yapılması Gereken Temizlik Uygulamaları</a:t>
            </a:r>
            <a:endParaRPr lang="tr-TR" sz="3200" dirty="0">
              <a:latin typeface="Times New Roman" pitchFamily="18" charset="0"/>
              <a:cs typeface="Times New Roman" pitchFamily="18" charset="0"/>
            </a:endParaRPr>
          </a:p>
        </p:txBody>
      </p:sp>
      <p:sp>
        <p:nvSpPr>
          <p:cNvPr id="3" name="İçerik Yer Tutucusu 2"/>
          <p:cNvSpPr>
            <a:spLocks noGrp="1"/>
          </p:cNvSpPr>
          <p:nvPr>
            <p:ph idx="1"/>
          </p:nvPr>
        </p:nvSpPr>
        <p:spPr>
          <a:xfrm>
            <a:off x="838200" y="1533378"/>
            <a:ext cx="9115288" cy="5059011"/>
          </a:xfrm>
        </p:spPr>
        <p:txBody>
          <a:bodyPr>
            <a:normAutofit fontScale="62500" lnSpcReduction="20000"/>
          </a:bodyPr>
          <a:lstStyle/>
          <a:p>
            <a:pPr>
              <a:lnSpc>
                <a:spcPct val="170000"/>
              </a:lnSpc>
            </a:pPr>
            <a:r>
              <a:rPr lang="tr-TR" b="1" dirty="0">
                <a:latin typeface="Times New Roman" pitchFamily="18" charset="0"/>
                <a:cs typeface="Times New Roman" pitchFamily="18" charset="0"/>
              </a:rPr>
              <a:t>El ve tırnak bakımı-temizliği:</a:t>
            </a:r>
            <a:r>
              <a:rPr lang="tr-TR" dirty="0">
                <a:latin typeface="Times New Roman" pitchFamily="18" charset="0"/>
                <a:cs typeface="Times New Roman" pitchFamily="18" charset="0"/>
              </a:rPr>
              <a:t> Bulaşıcı hastalıklar halen dünyada en sık görülen hastalık grubunu oluşturmaktadır. Uygun el yıkama pratiğinin insanlara kazandırılması halinde bu hastalıkların sıklığında önemli derecede azalma sağlanabilmektedir. Konunun önemi hemen herkes tarafından bilinmekle birlikte yine hemen herkes tarafından ihmal edilmektedir. </a:t>
            </a:r>
          </a:p>
          <a:p>
            <a:pPr>
              <a:lnSpc>
                <a:spcPct val="170000"/>
              </a:lnSpc>
            </a:pPr>
            <a:r>
              <a:rPr lang="tr-TR" dirty="0" smtClean="0">
                <a:latin typeface="Times New Roman" pitchFamily="18" charset="0"/>
                <a:cs typeface="Times New Roman" pitchFamily="18" charset="0"/>
              </a:rPr>
              <a:t>Sadece </a:t>
            </a:r>
            <a:r>
              <a:rPr lang="tr-TR" dirty="0">
                <a:latin typeface="Times New Roman" pitchFamily="18" charset="0"/>
                <a:cs typeface="Times New Roman" pitchFamily="18" charset="0"/>
              </a:rPr>
              <a:t>su ile elin yıkanması görünen kirlerin giderilmesini sağlarken su ile birlikte </a:t>
            </a:r>
            <a:r>
              <a:rPr lang="tr-TR" dirty="0" smtClean="0">
                <a:latin typeface="Times New Roman" pitchFamily="18" charset="0"/>
                <a:cs typeface="Times New Roman" pitchFamily="18" charset="0"/>
              </a:rPr>
              <a:t>sabun </a:t>
            </a:r>
            <a:r>
              <a:rPr lang="tr-TR" dirty="0">
                <a:latin typeface="Times New Roman" pitchFamily="18" charset="0"/>
                <a:cs typeface="Times New Roman" pitchFamily="18" charset="0"/>
              </a:rPr>
              <a:t>kullanıldığında gerçek temizlik sağlanabilmektedir.</a:t>
            </a:r>
          </a:p>
          <a:p>
            <a:pPr>
              <a:lnSpc>
                <a:spcPct val="170000"/>
              </a:lnSpc>
            </a:pPr>
            <a:r>
              <a:rPr lang="tr-TR" dirty="0" smtClean="0">
                <a:latin typeface="Times New Roman" pitchFamily="18" charset="0"/>
                <a:cs typeface="Times New Roman" pitchFamily="18" charset="0"/>
              </a:rPr>
              <a:t>Özellikle toplu yaşanılan yerlerde sıvı sabun kullanılmalıdır. Kalıp sabunlar kişisel temizlik araçları olduğundan mümkünse ortak kullanılmamalıdır.</a:t>
            </a:r>
          </a:p>
          <a:p>
            <a:pPr>
              <a:lnSpc>
                <a:spcPct val="170000"/>
              </a:lnSpc>
            </a:pPr>
            <a:r>
              <a:rPr lang="tr-TR" dirty="0" smtClean="0">
                <a:latin typeface="Times New Roman" pitchFamily="18" charset="0"/>
                <a:cs typeface="Times New Roman" pitchFamily="18" charset="0"/>
              </a:rPr>
              <a:t>Tırnaklar, kolay kirlenebilir ve etle tırnak arasında kir birikebilir. Bunların düzenli olarak temizlenmesi gerekir. Tırnaklar yenmemeli ve koparılmamalıdır. Haftada bir yarım ay biçiminde kesilmelidir.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355" y="2448338"/>
            <a:ext cx="2340056" cy="2308180"/>
          </a:xfrm>
          <a:prstGeom prst="rect">
            <a:avLst/>
          </a:prstGeom>
        </p:spPr>
      </p:pic>
    </p:spTree>
    <p:extLst>
      <p:ext uri="{BB962C8B-B14F-4D97-AF65-F5344CB8AC3E}">
        <p14:creationId xmlns:p14="http://schemas.microsoft.com/office/powerpoint/2010/main" val="376090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6846" y="252584"/>
            <a:ext cx="10515600" cy="1325563"/>
          </a:xfrm>
        </p:spPr>
        <p:txBody>
          <a:bodyPr/>
          <a:lstStyle/>
          <a:p>
            <a:r>
              <a:rPr lang="tr-TR" b="1" dirty="0" smtClean="0">
                <a:latin typeface="Times New Roman" pitchFamily="18" charset="0"/>
                <a:cs typeface="Times New Roman" pitchFamily="18" charset="0"/>
              </a:rPr>
              <a:t>Okul Kuralları</a:t>
            </a:r>
            <a:endParaRPr lang="tr-TR" b="1" dirty="0">
              <a:latin typeface="Times New Roman" pitchFamily="18" charset="0"/>
              <a:cs typeface="Times New Roman" pitchFamily="18" charset="0"/>
            </a:endParaRPr>
          </a:p>
        </p:txBody>
      </p:sp>
      <p:sp>
        <p:nvSpPr>
          <p:cNvPr id="3" name="İçerik Yer Tutucusu 2"/>
          <p:cNvSpPr>
            <a:spLocks noGrp="1"/>
          </p:cNvSpPr>
          <p:nvPr>
            <p:ph idx="1"/>
          </p:nvPr>
        </p:nvSpPr>
        <p:spPr>
          <a:xfrm>
            <a:off x="627184" y="1431730"/>
            <a:ext cx="7095978" cy="4351338"/>
          </a:xfrm>
        </p:spPr>
        <p:txBody>
          <a:bodyPr>
            <a:normAutofit fontScale="85000" lnSpcReduction="10000"/>
          </a:bodyPr>
          <a:lstStyle/>
          <a:p>
            <a:pPr marL="514350" indent="-514350">
              <a:lnSpc>
                <a:spcPct val="150000"/>
              </a:lnSpc>
              <a:buAutoNum type="arabicPeriod"/>
            </a:pPr>
            <a:r>
              <a:rPr lang="tr-TR" dirty="0" smtClean="0">
                <a:latin typeface="Times New Roman" pitchFamily="18" charset="0"/>
                <a:cs typeface="Times New Roman" pitchFamily="18" charset="0"/>
              </a:rPr>
              <a:t>Okula zamanında gelinir. </a:t>
            </a:r>
          </a:p>
          <a:p>
            <a:pPr marL="0" indent="0">
              <a:lnSpc>
                <a:spcPct val="150000"/>
              </a:lnSpc>
              <a:buNone/>
            </a:pPr>
            <a:r>
              <a:rPr lang="tr-TR" dirty="0" smtClean="0">
                <a:latin typeface="Times New Roman" pitchFamily="18" charset="0"/>
                <a:cs typeface="Times New Roman" pitchFamily="18" charset="0"/>
              </a:rPr>
              <a:t>2. Koridorlarda koşmadan yürünür, gürültü yapılmaz. </a:t>
            </a:r>
          </a:p>
          <a:p>
            <a:pPr marL="0" indent="0">
              <a:lnSpc>
                <a:spcPct val="150000"/>
              </a:lnSpc>
              <a:buNone/>
            </a:pPr>
            <a:r>
              <a:rPr lang="tr-TR" dirty="0" smtClean="0">
                <a:latin typeface="Times New Roman" pitchFamily="18" charset="0"/>
                <a:cs typeface="Times New Roman" pitchFamily="18" charset="0"/>
              </a:rPr>
              <a:t>3. Tuvaletler temiz tutulur, musluklar açık bırakılmaz. </a:t>
            </a:r>
          </a:p>
          <a:p>
            <a:pPr marL="0" indent="0">
              <a:lnSpc>
                <a:spcPct val="150000"/>
              </a:lnSpc>
              <a:buNone/>
            </a:pPr>
            <a:r>
              <a:rPr lang="tr-TR" dirty="0" smtClean="0">
                <a:latin typeface="Times New Roman" pitchFamily="18" charset="0"/>
                <a:cs typeface="Times New Roman" pitchFamily="18" charset="0"/>
              </a:rPr>
              <a:t>4. Teneffüslerde okul bahçesinin dışına çıkılmaz. </a:t>
            </a:r>
          </a:p>
          <a:p>
            <a:pPr marL="0" indent="0">
              <a:lnSpc>
                <a:spcPct val="150000"/>
              </a:lnSpc>
              <a:buNone/>
            </a:pPr>
            <a:r>
              <a:rPr lang="tr-TR" dirty="0" smtClean="0">
                <a:latin typeface="Times New Roman" pitchFamily="18" charset="0"/>
                <a:cs typeface="Times New Roman" pitchFamily="18" charset="0"/>
              </a:rPr>
              <a:t>5. Öğretmenlerin ve yöneticilerin uyarıları dikkate alınır. </a:t>
            </a:r>
          </a:p>
          <a:p>
            <a:pPr marL="0" indent="0">
              <a:lnSpc>
                <a:spcPct val="150000"/>
              </a:lnSpc>
              <a:buNone/>
            </a:pPr>
            <a:r>
              <a:rPr lang="tr-TR" dirty="0" smtClean="0">
                <a:latin typeface="Times New Roman" pitchFamily="18" charset="0"/>
                <a:cs typeface="Times New Roman" pitchFamily="18" charset="0"/>
              </a:rPr>
              <a:t>6. Okul çevresi temiz tutulur, doğa korunur. </a:t>
            </a:r>
          </a:p>
          <a:p>
            <a:pPr marL="0" indent="0">
              <a:buNone/>
            </a:pPr>
            <a:endParaRPr lang="tr-TR" dirty="0"/>
          </a:p>
        </p:txBody>
      </p:sp>
      <p:pic>
        <p:nvPicPr>
          <p:cNvPr id="1026" name="Picture 2" descr="C:\Users\User\Desktop\k_19135755_okul_kurallarY.jpg"/>
          <p:cNvPicPr>
            <a:picLocks noChangeAspect="1" noChangeArrowheads="1"/>
          </p:cNvPicPr>
          <p:nvPr/>
        </p:nvPicPr>
        <p:blipFill>
          <a:blip r:embed="rId2" cstate="print"/>
          <a:srcRect/>
          <a:stretch>
            <a:fillRect/>
          </a:stretch>
        </p:blipFill>
        <p:spPr bwMode="auto">
          <a:xfrm>
            <a:off x="7336179" y="563515"/>
            <a:ext cx="4658873" cy="3463096"/>
          </a:xfrm>
          <a:prstGeom prst="rect">
            <a:avLst/>
          </a:prstGeom>
          <a:noFill/>
        </p:spPr>
      </p:pic>
    </p:spTree>
    <p:extLst>
      <p:ext uri="{BB962C8B-B14F-4D97-AF65-F5344CB8AC3E}">
        <p14:creationId xmlns:p14="http://schemas.microsoft.com/office/powerpoint/2010/main" val="329610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04799"/>
            <a:ext cx="10515600" cy="5872163"/>
          </a:xfrm>
        </p:spPr>
        <p:txBody>
          <a:bodyPr>
            <a:normAutofit fontScale="85000" lnSpcReduction="10000"/>
          </a:bodyPr>
          <a:lstStyle/>
          <a:p>
            <a:pPr>
              <a:lnSpc>
                <a:spcPct val="150000"/>
              </a:lnSpc>
              <a:buNone/>
            </a:pPr>
            <a:r>
              <a:rPr lang="tr-TR" b="1" dirty="0">
                <a:latin typeface="Times New Roman" pitchFamily="18" charset="0"/>
                <a:cs typeface="Times New Roman" pitchFamily="18" charset="0"/>
              </a:rPr>
              <a:t>Eller nasıl yıkanmalıdır?</a:t>
            </a:r>
            <a:endParaRPr lang="tr-TR" dirty="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Akan </a:t>
            </a:r>
            <a:r>
              <a:rPr lang="tr-TR" dirty="0">
                <a:latin typeface="Times New Roman" pitchFamily="18" charset="0"/>
                <a:cs typeface="Times New Roman" pitchFamily="18" charset="0"/>
              </a:rPr>
              <a:t>su altında eller ıslatılmalı </a:t>
            </a:r>
          </a:p>
          <a:p>
            <a:pPr>
              <a:lnSpc>
                <a:spcPct val="150000"/>
              </a:lnSpc>
            </a:pPr>
            <a:r>
              <a:rPr lang="tr-TR" dirty="0">
                <a:latin typeface="Times New Roman" pitchFamily="18" charset="0"/>
                <a:cs typeface="Times New Roman" pitchFamily="18" charset="0"/>
              </a:rPr>
              <a:t>Sabunlanmalı</a:t>
            </a:r>
          </a:p>
          <a:p>
            <a:pPr>
              <a:lnSpc>
                <a:spcPct val="150000"/>
              </a:lnSpc>
            </a:pPr>
            <a:r>
              <a:rPr lang="tr-TR" dirty="0">
                <a:latin typeface="Times New Roman" pitchFamily="18" charset="0"/>
                <a:cs typeface="Times New Roman" pitchFamily="18" charset="0"/>
              </a:rPr>
              <a:t>Ellerin bütün yüzeyleri ovalanmalı (en az 20 </a:t>
            </a:r>
            <a:r>
              <a:rPr lang="tr-TR" dirty="0" smtClean="0">
                <a:latin typeface="Times New Roman" pitchFamily="18" charset="0"/>
                <a:cs typeface="Times New Roman" pitchFamily="18" charset="0"/>
              </a:rPr>
              <a:t>saniye)</a:t>
            </a:r>
            <a:endParaRPr lang="tr-TR" dirty="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Akan </a:t>
            </a:r>
            <a:r>
              <a:rPr lang="tr-TR" dirty="0">
                <a:latin typeface="Times New Roman" pitchFamily="18" charset="0"/>
                <a:cs typeface="Times New Roman" pitchFamily="18" charset="0"/>
              </a:rPr>
              <a:t>su altında durulanmalı</a:t>
            </a:r>
          </a:p>
          <a:p>
            <a:pPr>
              <a:lnSpc>
                <a:spcPct val="150000"/>
              </a:lnSpc>
            </a:pPr>
            <a:r>
              <a:rPr lang="tr-TR" dirty="0">
                <a:latin typeface="Times New Roman" pitchFamily="18" charset="0"/>
                <a:cs typeface="Times New Roman" pitchFamily="18" charset="0"/>
              </a:rPr>
              <a:t>Kağıt havlu-peçete ile </a:t>
            </a:r>
            <a:r>
              <a:rPr lang="tr-TR" dirty="0" smtClean="0">
                <a:latin typeface="Times New Roman" pitchFamily="18" charset="0"/>
                <a:cs typeface="Times New Roman" pitchFamily="18" charset="0"/>
              </a:rPr>
              <a:t>kurulanmalı</a:t>
            </a:r>
            <a:endParaRPr lang="tr-TR" dirty="0">
              <a:latin typeface="Times New Roman" pitchFamily="18" charset="0"/>
              <a:cs typeface="Times New Roman" pitchFamily="18" charset="0"/>
            </a:endParaRPr>
          </a:p>
          <a:p>
            <a:pPr>
              <a:lnSpc>
                <a:spcPct val="150000"/>
              </a:lnSpc>
              <a:buNone/>
            </a:pPr>
            <a:r>
              <a:rPr lang="tr-TR" dirty="0" smtClean="0">
                <a:latin typeface="Times New Roman" pitchFamily="18" charset="0"/>
                <a:cs typeface="Times New Roman" pitchFamily="18" charset="0"/>
              </a:rPr>
              <a:t>	Not: Temizliğin </a:t>
            </a:r>
            <a:r>
              <a:rPr lang="tr-TR" dirty="0">
                <a:latin typeface="Times New Roman" pitchFamily="18" charset="0"/>
                <a:cs typeface="Times New Roman" pitchFamily="18" charset="0"/>
              </a:rPr>
              <a:t>sağlanabilmesi için; elleri yıkarken parmak uçları, tırnaklar, tırnağın etle ayrıldıktan sonraki bölümü, başparmak ve parmak araları sıklıkla unutulmaktadır. Bu nedenle elleri yıkarken bu bölgelere özen gösterilmelidir.</a:t>
            </a:r>
          </a:p>
          <a:p>
            <a:pPr marL="0" indent="0">
              <a:buNone/>
            </a:pPr>
            <a:endParaRPr lang="tr-TR" dirty="0"/>
          </a:p>
        </p:txBody>
      </p:sp>
    </p:spTree>
    <p:extLst>
      <p:ext uri="{BB962C8B-B14F-4D97-AF65-F5344CB8AC3E}">
        <p14:creationId xmlns:p14="http://schemas.microsoft.com/office/powerpoint/2010/main" val="169076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07127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838200" y="617538"/>
            <a:ext cx="10515600" cy="5559425"/>
          </a:xfrm>
        </p:spPr>
        <p:txBody>
          <a:bodyPr>
            <a:normAutofit/>
          </a:bodyPr>
          <a:lstStyle/>
          <a:p>
            <a:pPr>
              <a:buNone/>
            </a:pPr>
            <a:r>
              <a:rPr lang="tr-TR" b="1" dirty="0"/>
              <a:t>Eller ne zaman yıkanmalıdır?</a:t>
            </a:r>
            <a:endParaRPr lang="tr-TR" dirty="0"/>
          </a:p>
          <a:p>
            <a:pPr marL="0" indent="0">
              <a:buNone/>
            </a:pPr>
            <a:endParaRPr lang="tr-TR" dirty="0"/>
          </a:p>
          <a:p>
            <a:r>
              <a:rPr lang="tr-TR" dirty="0"/>
              <a:t>Yemeklerden önce ve sonra</a:t>
            </a:r>
          </a:p>
          <a:p>
            <a:r>
              <a:rPr lang="tr-TR" dirty="0"/>
              <a:t>Yemek hazırlamadan önce</a:t>
            </a:r>
          </a:p>
          <a:p>
            <a:r>
              <a:rPr lang="tr-TR" dirty="0"/>
              <a:t>Diş, ağız, yüz ve göz temizliği yapmadan önce</a:t>
            </a:r>
          </a:p>
          <a:p>
            <a:r>
              <a:rPr lang="tr-TR" dirty="0"/>
              <a:t>Tuvaletten sonra</a:t>
            </a:r>
          </a:p>
          <a:p>
            <a:r>
              <a:rPr lang="tr-TR" dirty="0"/>
              <a:t>Kirli, tozlu bir işi tamamladıktan sonra</a:t>
            </a:r>
          </a:p>
          <a:p>
            <a:r>
              <a:rPr lang="tr-TR" dirty="0"/>
              <a:t>Dışardan eve gelince</a:t>
            </a:r>
          </a:p>
          <a:p>
            <a:pPr>
              <a:buNone/>
            </a:pPr>
            <a:r>
              <a:rPr lang="tr-TR" dirty="0"/>
              <a:t> </a:t>
            </a:r>
          </a:p>
        </p:txBody>
      </p:sp>
    </p:spTree>
    <p:extLst>
      <p:ext uri="{BB962C8B-B14F-4D97-AF65-F5344CB8AC3E}">
        <p14:creationId xmlns:p14="http://schemas.microsoft.com/office/powerpoint/2010/main" val="425799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838200" y="827088"/>
            <a:ext cx="10515600" cy="5349875"/>
          </a:xfrm>
        </p:spPr>
        <p:txBody>
          <a:bodyPr>
            <a:normAutofit/>
          </a:bodyPr>
          <a:lstStyle/>
          <a:p>
            <a:r>
              <a:rPr lang="tr-TR" b="1" dirty="0" smtClean="0"/>
              <a:t>Yüz temizliği:</a:t>
            </a:r>
            <a:r>
              <a:rPr lang="tr-TR" dirty="0" smtClean="0"/>
              <a:t> Her gün akşam yatmadan ve sabah kalkıldığında yüzün su ve sabunla yıkanması gerekmektedir. </a:t>
            </a:r>
          </a:p>
          <a:p>
            <a:pPr marL="0" indent="0">
              <a:buNone/>
            </a:pPr>
            <a:r>
              <a:rPr lang="tr-TR" dirty="0" smtClean="0"/>
              <a:t> </a:t>
            </a:r>
          </a:p>
          <a:p>
            <a:pPr marL="0" indent="0">
              <a:buNone/>
            </a:pP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189" y="1854362"/>
            <a:ext cx="3173621" cy="4108455"/>
          </a:xfrm>
          <a:prstGeom prst="rect">
            <a:avLst/>
          </a:prstGeom>
        </p:spPr>
      </p:pic>
    </p:spTree>
    <p:extLst>
      <p:ext uri="{BB962C8B-B14F-4D97-AF65-F5344CB8AC3E}">
        <p14:creationId xmlns:p14="http://schemas.microsoft.com/office/powerpoint/2010/main" val="17711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4434"/>
            <a:ext cx="7591697" cy="5532529"/>
          </a:xfrm>
        </p:spPr>
        <p:txBody>
          <a:bodyPr>
            <a:normAutofit fontScale="77500" lnSpcReduction="20000"/>
          </a:bodyPr>
          <a:lstStyle/>
          <a:p>
            <a:pPr>
              <a:lnSpc>
                <a:spcPct val="150000"/>
              </a:lnSpc>
            </a:pPr>
            <a:r>
              <a:rPr lang="tr-TR" b="1" dirty="0">
                <a:latin typeface="Times New Roman" pitchFamily="18" charset="0"/>
                <a:cs typeface="Times New Roman" pitchFamily="18" charset="0"/>
              </a:rPr>
              <a:t>Saç temizliği ve bakımı:</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Saçların </a:t>
            </a:r>
            <a:r>
              <a:rPr lang="tr-TR" dirty="0">
                <a:latin typeface="Times New Roman" pitchFamily="18" charset="0"/>
                <a:cs typeface="Times New Roman" pitchFamily="18" charset="0"/>
              </a:rPr>
              <a:t>düzenli bir biçimde yıkanması ile </a:t>
            </a:r>
            <a:r>
              <a:rPr lang="tr-TR" dirty="0" smtClean="0">
                <a:latin typeface="Times New Roman" pitchFamily="18" charset="0"/>
                <a:cs typeface="Times New Roman" pitchFamily="18" charset="0"/>
              </a:rPr>
              <a:t>yağlar </a:t>
            </a:r>
            <a:r>
              <a:rPr lang="tr-TR" dirty="0">
                <a:latin typeface="Times New Roman" pitchFamily="18" charset="0"/>
                <a:cs typeface="Times New Roman" pitchFamily="18" charset="0"/>
              </a:rPr>
              <a:t>ve kirler uzaklaştırılmaktadır. Aynı zamanda saçların fırçalanması ya da taranması ile de kir ve tozlar ve yine doğal yağ birikintileri kısmen uzaklaştırılabilmektedir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Normal olarak saçlar hafta da en az bir ya da iki kere yıkanmalıdır. Yıkandıktan sonra saçlar, bol su ile durulanmalıdır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Saçlar, düzenli taranmış ve uygun bir biçimde kesilmiş olmalıdır. Saç temizliğinde kullanılan taraklar kişisel olmalı </a:t>
            </a:r>
            <a:r>
              <a:rPr lang="tr-TR" dirty="0" smtClean="0">
                <a:latin typeface="Times New Roman" pitchFamily="18" charset="0"/>
                <a:cs typeface="Times New Roman" pitchFamily="18" charset="0"/>
              </a:rPr>
              <a:t>.</a:t>
            </a:r>
          </a:p>
          <a:p>
            <a:pPr marL="0" indent="0">
              <a:buNone/>
            </a:pP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896" y="1332411"/>
            <a:ext cx="3457303" cy="3831771"/>
          </a:xfrm>
          <a:prstGeom prst="rect">
            <a:avLst/>
          </a:prstGeom>
        </p:spPr>
      </p:pic>
    </p:spTree>
    <p:extLst>
      <p:ext uri="{BB962C8B-B14F-4D97-AF65-F5344CB8AC3E}">
        <p14:creationId xmlns:p14="http://schemas.microsoft.com/office/powerpoint/2010/main" val="253742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838200" y="757238"/>
            <a:ext cx="10515600" cy="5419725"/>
          </a:xfrm>
        </p:spPr>
        <p:txBody>
          <a:bodyPr>
            <a:normAutofit/>
          </a:bodyPr>
          <a:lstStyle/>
          <a:p>
            <a:pPr>
              <a:lnSpc>
                <a:spcPct val="150000"/>
              </a:lnSpc>
            </a:pPr>
            <a:r>
              <a:rPr lang="tr-TR" b="1" dirty="0">
                <a:latin typeface="Times New Roman" pitchFamily="18" charset="0"/>
                <a:cs typeface="Times New Roman" pitchFamily="18" charset="0"/>
              </a:rPr>
              <a:t>Ayak temizliği:</a:t>
            </a:r>
            <a:r>
              <a:rPr lang="tr-TR" dirty="0">
                <a:latin typeface="Times New Roman" pitchFamily="18" charset="0"/>
                <a:cs typeface="Times New Roman" pitchFamily="18" charset="0"/>
              </a:rPr>
              <a:t> Ayaklar her gün çorap ve ayakkabı içinde terlediğinden, her gün akşam düzenli olarak su ve sabunla yıkanmalıdır. </a:t>
            </a:r>
            <a:r>
              <a:rPr lang="tr-TR" dirty="0" smtClean="0">
                <a:latin typeface="Times New Roman" pitchFamily="18" charset="0"/>
                <a:cs typeface="Times New Roman" pitchFamily="18" charset="0"/>
              </a:rPr>
              <a:t>Ayak </a:t>
            </a:r>
            <a:r>
              <a:rPr lang="tr-TR" dirty="0">
                <a:latin typeface="Times New Roman" pitchFamily="18" charset="0"/>
                <a:cs typeface="Times New Roman" pitchFamily="18" charset="0"/>
              </a:rPr>
              <a:t>tırnaklarının bakımı da düzenli olarak yapılmalı ve düz biçimde kesilmelidir. </a:t>
            </a:r>
            <a:endParaRPr lang="tr-TR" dirty="0" smtClean="0">
              <a:latin typeface="Times New Roman" pitchFamily="18" charset="0"/>
              <a:cs typeface="Times New Roman" pitchFamily="18" charset="0"/>
            </a:endParaRPr>
          </a:p>
          <a:p>
            <a:pPr marL="0" indent="0">
              <a:buNone/>
            </a:pP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587" y="3884568"/>
            <a:ext cx="5838825" cy="2115638"/>
          </a:xfrm>
          <a:prstGeom prst="rect">
            <a:avLst/>
          </a:prstGeom>
        </p:spPr>
      </p:pic>
    </p:spTree>
    <p:extLst>
      <p:ext uri="{BB962C8B-B14F-4D97-AF65-F5344CB8AC3E}">
        <p14:creationId xmlns:p14="http://schemas.microsoft.com/office/powerpoint/2010/main" val="171094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838200" y="760413"/>
            <a:ext cx="10515600" cy="5416550"/>
          </a:xfrm>
        </p:spPr>
        <p:txBody>
          <a:bodyPr>
            <a:normAutofit lnSpcReduction="10000"/>
          </a:bodyPr>
          <a:lstStyle/>
          <a:p>
            <a:pPr marL="0" indent="0">
              <a:lnSpc>
                <a:spcPct val="150000"/>
              </a:lnSpc>
              <a:buNone/>
            </a:pPr>
            <a:r>
              <a:rPr lang="tr-TR" dirty="0" smtClean="0">
                <a:latin typeface="Times New Roman" pitchFamily="18" charset="0"/>
                <a:cs typeface="Times New Roman" pitchFamily="18" charset="0"/>
              </a:rPr>
              <a:t>7. Derslikler ile Okuldaki tüm kapalı ve açık alanlar gibi ortak kullanım alanlarında yemek artığı çöp ve atık bırakılmaz. Öğrenci bunları en yakın çöp kutusuna atmakla yükümlüdür. </a:t>
            </a:r>
          </a:p>
          <a:p>
            <a:pPr marL="0" indent="0">
              <a:lnSpc>
                <a:spcPct val="150000"/>
              </a:lnSpc>
              <a:buNone/>
            </a:pPr>
            <a:endParaRPr lang="tr-TR" dirty="0" smtClean="0">
              <a:latin typeface="Times New Roman" pitchFamily="18" charset="0"/>
              <a:cs typeface="Times New Roman" pitchFamily="18" charset="0"/>
            </a:endParaRPr>
          </a:p>
          <a:p>
            <a:pPr marL="0" indent="0">
              <a:lnSpc>
                <a:spcPct val="150000"/>
              </a:lnSpc>
              <a:buNone/>
            </a:pPr>
            <a:endParaRPr lang="tr-TR" dirty="0" smtClean="0">
              <a:latin typeface="Times New Roman" pitchFamily="18" charset="0"/>
              <a:cs typeface="Times New Roman" pitchFamily="18" charset="0"/>
            </a:endParaRPr>
          </a:p>
          <a:p>
            <a:pPr marL="0" indent="0">
              <a:lnSpc>
                <a:spcPct val="150000"/>
              </a:lnSpc>
              <a:buNone/>
            </a:pPr>
            <a:r>
              <a:rPr lang="tr-TR" dirty="0" smtClean="0">
                <a:latin typeface="Times New Roman" pitchFamily="18" charset="0"/>
                <a:cs typeface="Times New Roman" pitchFamily="18" charset="0"/>
              </a:rPr>
              <a:t>8. Öğrenciler küfür içeren sözler kullanamazlar, birbirlerine fiziksel zarar verici harekette bulunmazlar, kavga edemezler, birbirlerine ve öğretmenlerine görgü kuralları içinde hitap ederler.</a:t>
            </a:r>
          </a:p>
          <a:p>
            <a:pPr>
              <a:buNone/>
            </a:pPr>
            <a:endParaRPr lang="tr-TR" dirty="0"/>
          </a:p>
        </p:txBody>
      </p:sp>
      <p:pic>
        <p:nvPicPr>
          <p:cNvPr id="4098" name="Picture 2" descr="C:\Users\User\Desktop\9ebad61023c7b13b49a1f32f31ef79a0.jpg"/>
          <p:cNvPicPr>
            <a:picLocks noChangeAspect="1" noChangeArrowheads="1"/>
          </p:cNvPicPr>
          <p:nvPr/>
        </p:nvPicPr>
        <p:blipFill>
          <a:blip r:embed="rId2" cstate="print"/>
          <a:srcRect/>
          <a:stretch>
            <a:fillRect/>
          </a:stretch>
        </p:blipFill>
        <p:spPr bwMode="auto">
          <a:xfrm>
            <a:off x="6905805" y="2027042"/>
            <a:ext cx="3293271" cy="21510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4657" y="627017"/>
            <a:ext cx="10515600" cy="4348163"/>
          </a:xfrm>
        </p:spPr>
        <p:txBody>
          <a:bodyPr>
            <a:normAutofit fontScale="85000" lnSpcReduction="20000"/>
          </a:bodyPr>
          <a:lstStyle/>
          <a:p>
            <a:pPr marL="0" indent="0">
              <a:lnSpc>
                <a:spcPct val="150000"/>
              </a:lnSpc>
              <a:buNone/>
            </a:pPr>
            <a:r>
              <a:rPr lang="tr-TR" dirty="0" smtClean="0">
                <a:latin typeface="Times New Roman" pitchFamily="18" charset="0"/>
                <a:cs typeface="Times New Roman" pitchFamily="18" charset="0"/>
              </a:rPr>
              <a:t>9. Öğrenciler Okulda yapılan etkinliklere ve törenlere katılmak, bu etkinlikler sırasında görgü kurallarına ve etkinliğin özel kurallarına uygun davranmak zorundadırlar. </a:t>
            </a:r>
          </a:p>
          <a:p>
            <a:pPr marL="0" indent="0">
              <a:lnSpc>
                <a:spcPct val="150000"/>
              </a:lnSpc>
              <a:buNone/>
            </a:pPr>
            <a:r>
              <a:rPr lang="tr-TR" dirty="0" smtClean="0">
                <a:latin typeface="Times New Roman" pitchFamily="18" charset="0"/>
                <a:cs typeface="Times New Roman" pitchFamily="18" charset="0"/>
              </a:rPr>
              <a:t>10.Her öğrenci bayrak törenlerinde kendi dersliği için ayrılan yerde düzgün olarak sıra olmak, sessiz olarak komut verilmesini beklemek ve İstiklal Marşı’nı yüksek sesle söylemek zorundadır. </a:t>
            </a:r>
          </a:p>
          <a:p>
            <a:pPr marL="0" indent="0">
              <a:lnSpc>
                <a:spcPct val="150000"/>
              </a:lnSpc>
              <a:buNone/>
            </a:pPr>
            <a:r>
              <a:rPr lang="tr-TR" dirty="0" smtClean="0">
                <a:latin typeface="Times New Roman" pitchFamily="18" charset="0"/>
                <a:cs typeface="Times New Roman" pitchFamily="18" charset="0"/>
              </a:rPr>
              <a:t>11.Öğrenciler Okula ait malzeme ve diğer Okul eşyalarını korumak ve zarar vermemekle yükümlüdürler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6657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838200" y="627063"/>
            <a:ext cx="7250723" cy="5549900"/>
          </a:xfrm>
        </p:spPr>
        <p:txBody>
          <a:bodyPr>
            <a:normAutofit fontScale="92500" lnSpcReduction="20000"/>
          </a:bodyPr>
          <a:lstStyle/>
          <a:p>
            <a:pPr marL="0" indent="0">
              <a:lnSpc>
                <a:spcPct val="160000"/>
              </a:lnSpc>
              <a:buNone/>
            </a:pPr>
            <a:r>
              <a:rPr lang="tr-TR" sz="2200" dirty="0" smtClean="0">
                <a:latin typeface="Times New Roman" pitchFamily="18" charset="0"/>
                <a:cs typeface="Times New Roman" pitchFamily="18" charset="0"/>
              </a:rPr>
              <a:t>12.Öğrenciler kütüphanede, çoklu ortam odasında, </a:t>
            </a:r>
            <a:r>
              <a:rPr lang="tr-TR" sz="2200" dirty="0" err="1" smtClean="0">
                <a:latin typeface="Times New Roman" pitchFamily="18" charset="0"/>
                <a:cs typeface="Times New Roman" pitchFamily="18" charset="0"/>
              </a:rPr>
              <a:t>laboratuarlarında</a:t>
            </a:r>
            <a:r>
              <a:rPr lang="tr-TR" sz="2200" dirty="0" smtClean="0">
                <a:latin typeface="Times New Roman" pitchFamily="18" charset="0"/>
                <a:cs typeface="Times New Roman" pitchFamily="18" charset="0"/>
              </a:rPr>
              <a:t>, bilgisayar odasında, spor salonunda ve atölyelerde vb. kendi dersliklerinin dışındaki eğitim ortamlarında, bulundukları yerin özel kurallarına uyarlar. </a:t>
            </a:r>
          </a:p>
          <a:p>
            <a:pPr marL="0" indent="0">
              <a:lnSpc>
                <a:spcPct val="160000"/>
              </a:lnSpc>
              <a:buNone/>
            </a:pPr>
            <a:r>
              <a:rPr lang="tr-TR" sz="2200" dirty="0" smtClean="0">
                <a:latin typeface="Times New Roman" pitchFamily="18" charset="0"/>
                <a:cs typeface="Times New Roman" pitchFamily="18" charset="0"/>
              </a:rPr>
              <a:t>13.Ulaşımını servisle yapan öğrenciler servis kurallarına uyarlar. </a:t>
            </a:r>
          </a:p>
          <a:p>
            <a:pPr fontAlgn="base">
              <a:lnSpc>
                <a:spcPct val="160000"/>
              </a:lnSpc>
              <a:buNone/>
            </a:pPr>
            <a:r>
              <a:rPr lang="tr-TR" sz="2200" dirty="0" smtClean="0">
                <a:latin typeface="Times New Roman" pitchFamily="18" charset="0"/>
                <a:cs typeface="Times New Roman" pitchFamily="18" charset="0"/>
              </a:rPr>
              <a:t>13.a)</a:t>
            </a:r>
            <a:r>
              <a:rPr lang="tr-TR" sz="2200" dirty="0" smtClean="0"/>
              <a:t> Sabahları servis gelmeden önce hazır olmalı, servisleri bekletmemeliyiz.</a:t>
            </a:r>
          </a:p>
          <a:p>
            <a:pPr fontAlgn="base">
              <a:lnSpc>
                <a:spcPct val="160000"/>
              </a:lnSpc>
              <a:buNone/>
            </a:pPr>
            <a:r>
              <a:rPr lang="tr-TR" sz="2200" dirty="0" smtClean="0">
                <a:latin typeface="Times New Roman" pitchFamily="18" charset="0"/>
                <a:cs typeface="Times New Roman" pitchFamily="18" charset="0"/>
              </a:rPr>
              <a:t>13.b)</a:t>
            </a:r>
            <a:r>
              <a:rPr lang="tr-TR" sz="2200" dirty="0" smtClean="0"/>
              <a:t> Servise bindiğimizde “Günaydın” diyerek arkadaşlarımızı selamlamalıyız.</a:t>
            </a:r>
          </a:p>
          <a:p>
            <a:pPr fontAlgn="base">
              <a:lnSpc>
                <a:spcPct val="160000"/>
              </a:lnSpc>
              <a:buNone/>
            </a:pPr>
            <a:r>
              <a:rPr lang="tr-TR" sz="2200" dirty="0" smtClean="0">
                <a:latin typeface="Times New Roman" pitchFamily="18" charset="0"/>
                <a:cs typeface="Times New Roman" pitchFamily="18" charset="0"/>
              </a:rPr>
              <a:t>13.c)</a:t>
            </a:r>
            <a:r>
              <a:rPr lang="tr-TR" sz="2200" dirty="0" smtClean="0"/>
              <a:t> Servis aracı hareket ettiğinde hiçbir şekilde servis camlarını açmamalıyız.</a:t>
            </a:r>
          </a:p>
        </p:txBody>
      </p:sp>
      <p:pic>
        <p:nvPicPr>
          <p:cNvPr id="5122" name="Picture 2" descr="C:\Users\User\Desktop\car-rev.jpg"/>
          <p:cNvPicPr>
            <a:picLocks noChangeAspect="1" noChangeArrowheads="1"/>
          </p:cNvPicPr>
          <p:nvPr/>
        </p:nvPicPr>
        <p:blipFill>
          <a:blip r:embed="rId2" cstate="print"/>
          <a:srcRect/>
          <a:stretch>
            <a:fillRect/>
          </a:stretch>
        </p:blipFill>
        <p:spPr bwMode="auto">
          <a:xfrm>
            <a:off x="7596554" y="2005486"/>
            <a:ext cx="4412566" cy="3940678"/>
          </a:xfrm>
          <a:prstGeom prst="rect">
            <a:avLst/>
          </a:prstGeom>
          <a:noFill/>
        </p:spPr>
      </p:pic>
    </p:spTree>
    <p:extLst>
      <p:ext uri="{BB962C8B-B14F-4D97-AF65-F5344CB8AC3E}">
        <p14:creationId xmlns:p14="http://schemas.microsoft.com/office/powerpoint/2010/main" val="175495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576775"/>
            <a:ext cx="10515600" cy="5600188"/>
          </a:xfrm>
        </p:spPr>
        <p:txBody>
          <a:bodyPr>
            <a:normAutofit fontScale="77500" lnSpcReduction="20000"/>
          </a:bodyPr>
          <a:lstStyle/>
          <a:p>
            <a:pPr fontAlgn="base">
              <a:lnSpc>
                <a:spcPct val="150000"/>
              </a:lnSpc>
              <a:buNone/>
            </a:pPr>
            <a:r>
              <a:rPr lang="tr-TR" dirty="0" smtClean="0">
                <a:latin typeface="Times New Roman" pitchFamily="18" charset="0"/>
                <a:cs typeface="Times New Roman" pitchFamily="18" charset="0"/>
              </a:rPr>
              <a:t>13.d)</a:t>
            </a:r>
            <a:r>
              <a:rPr lang="tr-TR" dirty="0" smtClean="0"/>
              <a:t> Araç hareket halinde iken diğer araçlara herhangi bir harekette bulunmamalıyız.</a:t>
            </a:r>
            <a:endParaRPr lang="tr-TR" dirty="0" smtClean="0">
              <a:latin typeface="Times New Roman" pitchFamily="18" charset="0"/>
              <a:cs typeface="Times New Roman" pitchFamily="18" charset="0"/>
            </a:endParaRPr>
          </a:p>
          <a:p>
            <a:pPr fontAlgn="base">
              <a:lnSpc>
                <a:spcPct val="150000"/>
              </a:lnSpc>
              <a:buNone/>
            </a:pPr>
            <a:r>
              <a:rPr lang="tr-TR" dirty="0" smtClean="0">
                <a:latin typeface="Times New Roman" pitchFamily="18" charset="0"/>
                <a:cs typeface="Times New Roman" pitchFamily="18" charset="0"/>
              </a:rPr>
              <a:t>13.e)</a:t>
            </a:r>
            <a:r>
              <a:rPr lang="tr-TR" dirty="0" smtClean="0"/>
              <a:t> Serviste başkalarını rahatsız edecek ses tonu ile konuşmamalıyız.</a:t>
            </a:r>
          </a:p>
          <a:p>
            <a:pPr fontAlgn="base">
              <a:lnSpc>
                <a:spcPct val="150000"/>
              </a:lnSpc>
              <a:buNone/>
            </a:pPr>
            <a:r>
              <a:rPr lang="tr-TR" dirty="0" smtClean="0">
                <a:latin typeface="Times New Roman" pitchFamily="18" charset="0"/>
                <a:cs typeface="Times New Roman" pitchFamily="18" charset="0"/>
              </a:rPr>
              <a:t>13.f)</a:t>
            </a:r>
            <a:r>
              <a:rPr lang="tr-TR" dirty="0" smtClean="0"/>
              <a:t> Servis içinde yerlere çöp atmamalıyız. Servisi temiz tutmalıyız.</a:t>
            </a:r>
          </a:p>
          <a:p>
            <a:pPr fontAlgn="base">
              <a:lnSpc>
                <a:spcPct val="150000"/>
              </a:lnSpc>
              <a:buNone/>
            </a:pPr>
            <a:r>
              <a:rPr lang="tr-TR" dirty="0" smtClean="0">
                <a:latin typeface="Times New Roman" pitchFamily="18" charset="0"/>
                <a:cs typeface="Times New Roman" pitchFamily="18" charset="0"/>
              </a:rPr>
              <a:t>13.g)</a:t>
            </a:r>
            <a:r>
              <a:rPr lang="tr-TR" dirty="0" smtClean="0"/>
              <a:t> Servis şoförünün dikkatini dağıtacak hareket ve konuşmalardan kaçınmalıyız.</a:t>
            </a:r>
          </a:p>
          <a:p>
            <a:pPr fontAlgn="base">
              <a:lnSpc>
                <a:spcPct val="150000"/>
              </a:lnSpc>
              <a:buNone/>
            </a:pPr>
            <a:r>
              <a:rPr lang="tr-TR" dirty="0" smtClean="0">
                <a:latin typeface="Times New Roman" pitchFamily="18" charset="0"/>
                <a:cs typeface="Times New Roman" pitchFamily="18" charset="0"/>
              </a:rPr>
              <a:t>13.ğ)</a:t>
            </a:r>
            <a:r>
              <a:rPr lang="tr-TR" dirty="0" smtClean="0"/>
              <a:t> Araç tamamen duruncaya kadar yerimizden kalkmamalıyız.</a:t>
            </a:r>
          </a:p>
          <a:p>
            <a:pPr fontAlgn="base">
              <a:lnSpc>
                <a:spcPct val="150000"/>
              </a:lnSpc>
              <a:buNone/>
            </a:pPr>
            <a:r>
              <a:rPr lang="tr-TR" dirty="0" smtClean="0">
                <a:latin typeface="Times New Roman" pitchFamily="18" charset="0"/>
                <a:cs typeface="Times New Roman" pitchFamily="18" charset="0"/>
              </a:rPr>
              <a:t>13.h)</a:t>
            </a:r>
            <a:r>
              <a:rPr lang="tr-TR" dirty="0" smtClean="0"/>
              <a:t> Servisin arkasından karşıya geçmeye çalışmamalıyız.</a:t>
            </a:r>
          </a:p>
          <a:p>
            <a:pPr fontAlgn="base">
              <a:lnSpc>
                <a:spcPct val="150000"/>
              </a:lnSpc>
              <a:buNone/>
            </a:pPr>
            <a:r>
              <a:rPr lang="tr-TR" dirty="0" smtClean="0">
                <a:latin typeface="Times New Roman" pitchFamily="18" charset="0"/>
                <a:cs typeface="Times New Roman" pitchFamily="18" charset="0"/>
              </a:rPr>
              <a:t>13.ı)</a:t>
            </a:r>
            <a:r>
              <a:rPr lang="tr-TR" dirty="0" smtClean="0"/>
              <a:t> Servisin camından dışarı bir şey atmamalıyız.</a:t>
            </a:r>
          </a:p>
          <a:p>
            <a:pPr fontAlgn="base">
              <a:lnSpc>
                <a:spcPct val="150000"/>
              </a:lnSpc>
              <a:buNone/>
            </a:pPr>
            <a:r>
              <a:rPr lang="tr-TR" dirty="0" smtClean="0">
                <a:latin typeface="Times New Roman" pitchFamily="18" charset="0"/>
                <a:cs typeface="Times New Roman" pitchFamily="18" charset="0"/>
              </a:rPr>
              <a:t>13.i)</a:t>
            </a:r>
            <a:r>
              <a:rPr lang="tr-TR" dirty="0" smtClean="0"/>
              <a:t> Araçta eşyamızı unuttuğumuzda, asla tekrar binmeye çalışmamalıyız. Araç hareket edebilir ve tehlike yaşayabiliriz.</a:t>
            </a:r>
          </a:p>
          <a:p>
            <a:pPr>
              <a:buNone/>
            </a:pP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5997" y="559533"/>
            <a:ext cx="10515600" cy="4351338"/>
          </a:xfrm>
        </p:spPr>
        <p:txBody>
          <a:bodyPr/>
          <a:lstStyle/>
          <a:p>
            <a:pPr marL="0" indent="0">
              <a:lnSpc>
                <a:spcPct val="150000"/>
              </a:lnSpc>
              <a:buNone/>
            </a:pPr>
            <a:r>
              <a:rPr lang="tr-TR" dirty="0" smtClean="0">
                <a:latin typeface="Times New Roman" pitchFamily="18" charset="0"/>
                <a:cs typeface="Times New Roman" pitchFamily="18" charset="0"/>
              </a:rPr>
              <a:t>14.Öğrenciler Okulun belirlenmiş kılık kıyafet kurallarına uyarlar. </a:t>
            </a:r>
          </a:p>
          <a:p>
            <a:pPr marL="0" indent="0">
              <a:lnSpc>
                <a:spcPct val="150000"/>
              </a:lnSpc>
              <a:buNone/>
            </a:pPr>
            <a:r>
              <a:rPr lang="tr-TR" dirty="0" smtClean="0">
                <a:latin typeface="Times New Roman" pitchFamily="18" charset="0"/>
                <a:cs typeface="Times New Roman" pitchFamily="18" charset="0"/>
              </a:rPr>
              <a:t>15.Öğrenciler sınavda, sınav kurallarına uyarlar. </a:t>
            </a:r>
          </a:p>
          <a:p>
            <a:pPr marL="0" indent="0">
              <a:lnSpc>
                <a:spcPct val="150000"/>
              </a:lnSpc>
              <a:buNone/>
            </a:pPr>
            <a:r>
              <a:rPr lang="tr-TR" dirty="0" smtClean="0">
                <a:latin typeface="Times New Roman" pitchFamily="18" charset="0"/>
                <a:cs typeface="Times New Roman" pitchFamily="18" charset="0"/>
              </a:rPr>
              <a:t>16.Öğrenciler ders araç ve gereçlerinin dışında Okula özel eşyalarını getiremezler.</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2440" y="600891"/>
            <a:ext cx="6941233" cy="5576072"/>
          </a:xfrm>
        </p:spPr>
        <p:txBody>
          <a:bodyPr>
            <a:normAutofit fontScale="85000" lnSpcReduction="20000"/>
          </a:bodyPr>
          <a:lstStyle/>
          <a:p>
            <a:pPr marL="0" indent="0">
              <a:lnSpc>
                <a:spcPct val="150000"/>
              </a:lnSpc>
              <a:buNone/>
            </a:pPr>
            <a:r>
              <a:rPr lang="tr-TR" dirty="0" smtClean="0">
                <a:latin typeface="Times New Roman" pitchFamily="18" charset="0"/>
                <a:cs typeface="Times New Roman" pitchFamily="18" charset="0"/>
              </a:rPr>
              <a:t>17.Bayrak Törenleri: </a:t>
            </a:r>
          </a:p>
          <a:p>
            <a:pPr marL="0" indent="0">
              <a:lnSpc>
                <a:spcPct val="150000"/>
              </a:lnSpc>
              <a:buNone/>
            </a:pPr>
            <a:r>
              <a:rPr lang="tr-TR" dirty="0" smtClean="0">
                <a:latin typeface="Times New Roman" pitchFamily="18" charset="0"/>
                <a:cs typeface="Times New Roman" pitchFamily="18" charset="0"/>
              </a:rPr>
              <a:t>17.a) Çalışma haftası Pazartesi günü Bayrak Töreni ile başlar ve Cuma günü Bayrak Töreni ile biter. Resmi tatillerin başlangıç ve bitişlerinde de Bayrak Töreni yapılır. </a:t>
            </a:r>
          </a:p>
          <a:p>
            <a:pPr marL="0" indent="0">
              <a:lnSpc>
                <a:spcPct val="150000"/>
              </a:lnSpc>
              <a:buNone/>
            </a:pPr>
            <a:r>
              <a:rPr lang="tr-TR" dirty="0" smtClean="0">
                <a:latin typeface="Times New Roman" pitchFamily="18" charset="0"/>
                <a:cs typeface="Times New Roman" pitchFamily="18" charset="0"/>
              </a:rPr>
              <a:t>17.b) Törenler okul bahçesinde yapılır. </a:t>
            </a:r>
          </a:p>
          <a:p>
            <a:pPr marL="0" indent="0">
              <a:lnSpc>
                <a:spcPct val="150000"/>
              </a:lnSpc>
              <a:buNone/>
            </a:pPr>
            <a:r>
              <a:rPr lang="tr-TR" dirty="0" smtClean="0">
                <a:latin typeface="Times New Roman" pitchFamily="18" charset="0"/>
                <a:cs typeface="Times New Roman" pitchFamily="18" charset="0"/>
              </a:rPr>
              <a:t>17.c) Bayrak Törenlerine, tüm öğrenci, öğretmen ve çalışanlar katılmak zorundadır. </a:t>
            </a:r>
          </a:p>
          <a:p>
            <a:pPr marL="0" indent="0">
              <a:lnSpc>
                <a:spcPct val="150000"/>
              </a:lnSpc>
              <a:buNone/>
            </a:pPr>
            <a:r>
              <a:rPr lang="tr-TR" dirty="0" smtClean="0">
                <a:latin typeface="Times New Roman" pitchFamily="18" charset="0"/>
                <a:cs typeface="Times New Roman" pitchFamily="18" charset="0"/>
              </a:rPr>
              <a:t>17.d) Törenlere yiyecek ve içecekle girilmez </a:t>
            </a:r>
          </a:p>
          <a:p>
            <a:pPr marL="0" indent="0">
              <a:lnSpc>
                <a:spcPct val="150000"/>
              </a:lnSpc>
              <a:buNone/>
            </a:pPr>
            <a:r>
              <a:rPr lang="tr-TR" dirty="0" smtClean="0">
                <a:latin typeface="Times New Roman" pitchFamily="18" charset="0"/>
                <a:cs typeface="Times New Roman" pitchFamily="18" charset="0"/>
              </a:rPr>
              <a:t>17.e) Duyuru yapacak öğrenci kıyafetine özen gösterir. </a:t>
            </a:r>
          </a:p>
          <a:p>
            <a:pPr marL="0" indent="0">
              <a:buNone/>
            </a:pPr>
            <a:endParaRPr lang="tr-TR" dirty="0"/>
          </a:p>
        </p:txBody>
      </p:sp>
      <p:pic>
        <p:nvPicPr>
          <p:cNvPr id="6146" name="Picture 2" descr="C:\Users\User\Desktop\800x476-son-dakika-milli-egitim-bakanligindan-bayrak-toreni-aciklamasi-1610280293469.jpg"/>
          <p:cNvPicPr>
            <a:picLocks noChangeAspect="1" noChangeArrowheads="1"/>
          </p:cNvPicPr>
          <p:nvPr/>
        </p:nvPicPr>
        <p:blipFill>
          <a:blip r:embed="rId2" cstate="print"/>
          <a:srcRect/>
          <a:stretch>
            <a:fillRect/>
          </a:stretch>
        </p:blipFill>
        <p:spPr bwMode="auto">
          <a:xfrm>
            <a:off x="6946809" y="2236763"/>
            <a:ext cx="5217055" cy="2908508"/>
          </a:xfrm>
          <a:prstGeom prst="rect">
            <a:avLst/>
          </a:prstGeom>
          <a:noFill/>
        </p:spPr>
      </p:pic>
    </p:spTree>
    <p:extLst>
      <p:ext uri="{BB962C8B-B14F-4D97-AF65-F5344CB8AC3E}">
        <p14:creationId xmlns:p14="http://schemas.microsoft.com/office/powerpoint/2010/main" val="381805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1" y="539931"/>
            <a:ext cx="7188200" cy="5637032"/>
          </a:xfrm>
        </p:spPr>
        <p:txBody>
          <a:bodyPr>
            <a:normAutofit fontScale="85000" lnSpcReduction="20000"/>
          </a:bodyPr>
          <a:lstStyle/>
          <a:p>
            <a:pPr>
              <a:lnSpc>
                <a:spcPct val="150000"/>
              </a:lnSpc>
              <a:buNone/>
            </a:pPr>
            <a:r>
              <a:rPr lang="tr-TR" b="1" dirty="0" smtClean="0">
                <a:latin typeface="Times New Roman" pitchFamily="18" charset="0"/>
                <a:cs typeface="Times New Roman" pitchFamily="18" charset="0"/>
              </a:rPr>
              <a:t>Okulumuzda dikkat </a:t>
            </a:r>
            <a:r>
              <a:rPr lang="tr-TR" b="1" dirty="0">
                <a:latin typeface="Times New Roman" pitchFamily="18" charset="0"/>
                <a:cs typeface="Times New Roman" pitchFamily="18" charset="0"/>
              </a:rPr>
              <a:t>edilmesi gereken </a:t>
            </a:r>
            <a:r>
              <a:rPr lang="tr-TR" b="1" dirty="0" smtClean="0">
                <a:latin typeface="Times New Roman" pitchFamily="18" charset="0"/>
                <a:cs typeface="Times New Roman" pitchFamily="18" charset="0"/>
              </a:rPr>
              <a:t>diğer kurallar</a:t>
            </a:r>
            <a:r>
              <a:rPr lang="tr-TR" b="1" dirty="0">
                <a:latin typeface="Times New Roman" pitchFamily="18" charset="0"/>
                <a:cs typeface="Times New Roman" pitchFamily="18" charset="0"/>
              </a:rPr>
              <a:t>;</a:t>
            </a:r>
            <a:endParaRPr lang="tr-TR" dirty="0">
              <a:latin typeface="Times New Roman" pitchFamily="18" charset="0"/>
              <a:cs typeface="Times New Roman" pitchFamily="18" charset="0"/>
            </a:endParaRPr>
          </a:p>
          <a:p>
            <a:pPr>
              <a:lnSpc>
                <a:spcPct val="150000"/>
              </a:lnSpc>
            </a:pPr>
            <a:r>
              <a:rPr lang="tr-TR" dirty="0" smtClean="0">
                <a:latin typeface="Times New Roman" pitchFamily="18" charset="0"/>
                <a:cs typeface="Times New Roman" pitchFamily="18" charset="0"/>
              </a:rPr>
              <a:t>Yüksek </a:t>
            </a:r>
            <a:r>
              <a:rPr lang="tr-TR" dirty="0">
                <a:latin typeface="Times New Roman" pitchFamily="18" charset="0"/>
                <a:cs typeface="Times New Roman" pitchFamily="18" charset="0"/>
              </a:rPr>
              <a:t>sesle konuşmamalı ve bağırmamalıyız.</a:t>
            </a:r>
          </a:p>
          <a:p>
            <a:pPr>
              <a:lnSpc>
                <a:spcPct val="150000"/>
              </a:lnSpc>
            </a:pPr>
            <a:r>
              <a:rPr lang="tr-TR" dirty="0">
                <a:latin typeface="Times New Roman" pitchFamily="18" charset="0"/>
                <a:cs typeface="Times New Roman" pitchFamily="18" charset="0"/>
              </a:rPr>
              <a:t>Arkadaşlarımızı incitecek yaralayacak davranışlardan uzak durmalıyız.</a:t>
            </a:r>
          </a:p>
          <a:p>
            <a:pPr>
              <a:lnSpc>
                <a:spcPct val="150000"/>
              </a:lnSpc>
            </a:pPr>
            <a:r>
              <a:rPr lang="tr-TR" dirty="0">
                <a:latin typeface="Times New Roman" pitchFamily="18" charset="0"/>
                <a:cs typeface="Times New Roman" pitchFamily="18" charset="0"/>
              </a:rPr>
              <a:t>Dersin işlenişini bozacak davranışlardan sakınmalıyız.</a:t>
            </a:r>
          </a:p>
          <a:p>
            <a:pPr>
              <a:lnSpc>
                <a:spcPct val="150000"/>
              </a:lnSpc>
            </a:pPr>
            <a:r>
              <a:rPr lang="tr-TR" dirty="0" smtClean="0">
                <a:latin typeface="Times New Roman" pitchFamily="18" charset="0"/>
                <a:cs typeface="Times New Roman" pitchFamily="18" charset="0"/>
              </a:rPr>
              <a:t>Sınıfımızın </a:t>
            </a:r>
            <a:r>
              <a:rPr lang="tr-TR" dirty="0">
                <a:latin typeface="Times New Roman" pitchFamily="18" charset="0"/>
                <a:cs typeface="Times New Roman" pitchFamily="18" charset="0"/>
              </a:rPr>
              <a:t>ve okulumuzu temiz tutmalıyız, yerlere çöp atılmamalı.</a:t>
            </a:r>
          </a:p>
          <a:p>
            <a:pPr>
              <a:lnSpc>
                <a:spcPct val="150000"/>
              </a:lnSpc>
            </a:pPr>
            <a:r>
              <a:rPr lang="tr-TR" dirty="0">
                <a:latin typeface="Times New Roman" pitchFamily="18" charset="0"/>
                <a:cs typeface="Times New Roman" pitchFamily="18" charset="0"/>
              </a:rPr>
              <a:t>Sınıfımızı güzelleştirmek için etkinliklere katılmalıyız.</a:t>
            </a:r>
          </a:p>
          <a:p>
            <a:pPr>
              <a:lnSpc>
                <a:spcPct val="150000"/>
              </a:lnSpc>
            </a:pPr>
            <a:r>
              <a:rPr lang="tr-TR" dirty="0">
                <a:latin typeface="Times New Roman" pitchFamily="18" charset="0"/>
                <a:cs typeface="Times New Roman" pitchFamily="18" charset="0"/>
              </a:rPr>
              <a:t>Dersi olumsuz etkileyecek davranışlardan sakınılmalıdır.</a:t>
            </a:r>
          </a:p>
          <a:p>
            <a:pPr marL="0" indent="0">
              <a:buNone/>
            </a:pPr>
            <a:endParaRPr lang="tr-TR" dirty="0"/>
          </a:p>
        </p:txBody>
      </p:sp>
      <p:pic>
        <p:nvPicPr>
          <p:cNvPr id="3074" name="Picture 2" descr="C:\Users\User\Desktop\5f982d9cfd39c10a613e02047e22648d.png"/>
          <p:cNvPicPr>
            <a:picLocks noChangeAspect="1" noChangeArrowheads="1"/>
          </p:cNvPicPr>
          <p:nvPr/>
        </p:nvPicPr>
        <p:blipFill>
          <a:blip r:embed="rId2" cstate="print"/>
          <a:srcRect/>
          <a:stretch>
            <a:fillRect/>
          </a:stretch>
        </p:blipFill>
        <p:spPr bwMode="auto">
          <a:xfrm>
            <a:off x="8397915" y="2077884"/>
            <a:ext cx="3794085" cy="2648861"/>
          </a:xfrm>
          <a:prstGeom prst="rect">
            <a:avLst/>
          </a:prstGeom>
          <a:noFill/>
        </p:spPr>
      </p:pic>
    </p:spTree>
    <p:extLst>
      <p:ext uri="{BB962C8B-B14F-4D97-AF65-F5344CB8AC3E}">
        <p14:creationId xmlns:p14="http://schemas.microsoft.com/office/powerpoint/2010/main" val="193364470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825</Words>
  <Application>Microsoft Office PowerPoint</Application>
  <PresentationFormat>Geniş ekran</PresentationFormat>
  <Paragraphs>127</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Times New Roman</vt:lpstr>
      <vt:lpstr>Office Teması</vt:lpstr>
      <vt:lpstr>Okulumuzda Uyulması Gereken Kurallar</vt:lpstr>
      <vt:lpstr>Okul Kuralları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Toplumda uyulması gereken görgü kuralları ise şu şekildedir: </vt:lpstr>
      <vt:lpstr>PowerPoint Sunusu</vt:lpstr>
      <vt:lpstr>Toplu Taşıma Araçlarında Uyulacak Olan Kurallar</vt:lpstr>
      <vt:lpstr>PowerPoint Sunusu</vt:lpstr>
      <vt:lpstr>Özel Araçlarda Uyulması Gereken Kurallar </vt:lpstr>
      <vt:lpstr>PowerPoint Sunusu</vt:lpstr>
      <vt:lpstr>Tuvalet Kuralları</vt:lpstr>
      <vt:lpstr>Yapılması Gereken Temizlik Uygulamaları</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Okulumuzda Uyulması Gereken Kurallar</dc:title>
  <dc:creator>user</dc:creator>
  <cp:lastModifiedBy>user</cp:lastModifiedBy>
  <cp:revision>22</cp:revision>
  <dcterms:created xsi:type="dcterms:W3CDTF">2021-09-10T10:13:04Z</dcterms:created>
  <dcterms:modified xsi:type="dcterms:W3CDTF">2021-09-13T10:42:05Z</dcterms:modified>
</cp:coreProperties>
</file>